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327" r:id="rId5"/>
    <p:sldId id="324" r:id="rId6"/>
    <p:sldId id="337" r:id="rId7"/>
    <p:sldId id="344" r:id="rId8"/>
    <p:sldId id="345" r:id="rId9"/>
    <p:sldId id="338" r:id="rId10"/>
    <p:sldId id="346" r:id="rId11"/>
    <p:sldId id="347" r:id="rId12"/>
    <p:sldId id="348" r:id="rId13"/>
    <p:sldId id="349" r:id="rId14"/>
    <p:sldId id="350" r:id="rId15"/>
    <p:sldId id="351" r:id="rId16"/>
    <p:sldId id="352" r:id="rId17"/>
    <p:sldId id="353" r:id="rId18"/>
    <p:sldId id="354" r:id="rId19"/>
    <p:sldId id="355" r:id="rId20"/>
    <p:sldId id="335" r:id="rId21"/>
  </p:sldIdLst>
  <p:sldSz cx="12192000" cy="6858000"/>
  <p:notesSz cx="7104063" cy="10234613"/>
  <p:custDataLst>
    <p:tags r:id="rId23"/>
  </p:custData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66FF"/>
    <a:srgbClr val="99FF99"/>
    <a:srgbClr val="FFCCFF"/>
    <a:srgbClr val="FFFF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24" autoAdjust="0"/>
    <p:restoredTop sz="94504" autoAdjust="0"/>
  </p:normalViewPr>
  <p:slideViewPr>
    <p:cSldViewPr snapToGrid="0">
      <p:cViewPr varScale="1">
        <p:scale>
          <a:sx n="74" d="100"/>
          <a:sy n="74" d="100"/>
        </p:scale>
        <p:origin x="504" y="6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56C7859D-D194-469E-BFA2-581A7CDA56CB}" type="datetimeFigureOut">
              <a:rPr kumimoji="1" lang="ja-JP" altLang="en-US" smtClean="0"/>
              <a:t>2024/7/18</a:t>
            </a:fld>
            <a:endParaRPr kumimoji="1" lang="ja-JP" altLang="en-US"/>
          </a:p>
        </p:txBody>
      </p:sp>
      <p:sp>
        <p:nvSpPr>
          <p:cNvPr id="4" name="スライド イメージ プレースホルダー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2E5209CB-BD05-43B1-BA51-B07237A6162A}" type="slidenum">
              <a:rPr kumimoji="1" lang="ja-JP" altLang="en-US" smtClean="0"/>
              <a:t>‹#›</a:t>
            </a:fld>
            <a:endParaRPr kumimoji="1" lang="ja-JP" altLang="en-US"/>
          </a:p>
        </p:txBody>
      </p:sp>
    </p:spTree>
    <p:extLst>
      <p:ext uri="{BB962C8B-B14F-4D97-AF65-F5344CB8AC3E}">
        <p14:creationId xmlns:p14="http://schemas.microsoft.com/office/powerpoint/2010/main" val="42914311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E5209CB-BD05-43B1-BA51-B07237A6162A}" type="slidenum">
              <a:rPr kumimoji="1" lang="ja-JP" altLang="en-US" smtClean="0"/>
              <a:t>1</a:t>
            </a:fld>
            <a:endParaRPr kumimoji="1" lang="ja-JP" altLang="en-US"/>
          </a:p>
        </p:txBody>
      </p:sp>
    </p:spTree>
    <p:extLst>
      <p:ext uri="{BB962C8B-B14F-4D97-AF65-F5344CB8AC3E}">
        <p14:creationId xmlns:p14="http://schemas.microsoft.com/office/powerpoint/2010/main" val="4019559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2024/7/18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3993785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4782844-10E4-428D-903B-583696BBE931}" type="datetimeFigureOut">
              <a:rPr kumimoji="1" lang="ja-JP" altLang="en-US" smtClean="0"/>
              <a:t>2024/7/18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989593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2024/7/18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3039383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2024/7/18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1523975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cxnSp>
        <p:nvCxnSpPr>
          <p:cNvPr id="9" name="直線コネクタ 8"/>
          <p:cNvCxnSpPr/>
          <p:nvPr userDrawn="1"/>
        </p:nvCxnSpPr>
        <p:spPr>
          <a:xfrm>
            <a:off x="0" y="530402"/>
            <a:ext cx="12192000" cy="0"/>
          </a:xfrm>
          <a:prstGeom prst="line">
            <a:avLst/>
          </a:prstGeom>
          <a:ln>
            <a:solidFill>
              <a:schemeClr val="bg1"/>
            </a:solidFill>
          </a:ln>
          <a:effectLst>
            <a:outerShdw blurRad="50800" dist="254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userDrawn="1"/>
        </p:nvSpPr>
        <p:spPr>
          <a:xfrm>
            <a:off x="5470095" y="130292"/>
            <a:ext cx="6664197" cy="400110"/>
          </a:xfrm>
          <a:prstGeom prst="rect">
            <a:avLst/>
          </a:prstGeom>
          <a:noFill/>
        </p:spPr>
        <p:txBody>
          <a:bodyPr wrap="none" rtlCol="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r"/>
            <a:r>
              <a:rPr kumimoji="1" lang="en-US" altLang="ja-JP" sz="2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Segoe UI" panose="020B0502040204020203" pitchFamily="34" charset="0"/>
                <a:ea typeface="Meiryo UI" panose="020B0604030504040204" pitchFamily="50" charset="-128"/>
                <a:cs typeface="Segoe UI" panose="020B0502040204020203" pitchFamily="34" charset="0"/>
              </a:rPr>
              <a:t>Manufacturing Technology Survey/ Assessment Sheet</a:t>
            </a:r>
            <a:endParaRPr kumimoji="1" lang="ja-JP" altLang="en-US" sz="2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Segoe UI" panose="020B0502040204020203" pitchFamily="34" charset="0"/>
              <a:ea typeface="Meiryo UI"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1698724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2024/7/18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039864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F4782844-10E4-428D-903B-583696BBE931}" type="datetimeFigureOut">
              <a:rPr kumimoji="1" lang="ja-JP" altLang="en-US" smtClean="0"/>
              <a:t>2024/7/18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639728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4782844-10E4-428D-903B-583696BBE931}" type="datetimeFigureOut">
              <a:rPr kumimoji="1" lang="ja-JP" altLang="en-US" smtClean="0"/>
              <a:t>2024/7/18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1632115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4782844-10E4-428D-903B-583696BBE931}" type="datetimeFigureOut">
              <a:rPr kumimoji="1" lang="ja-JP" altLang="en-US" smtClean="0"/>
              <a:t>2024/7/18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985379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4782844-10E4-428D-903B-583696BBE931}" type="datetimeFigureOut">
              <a:rPr kumimoji="1" lang="ja-JP" altLang="en-US" smtClean="0"/>
              <a:t>2024/7/18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022983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4782844-10E4-428D-903B-583696BBE931}" type="datetimeFigureOut">
              <a:rPr kumimoji="1" lang="ja-JP" altLang="en-US" smtClean="0"/>
              <a:t>2024/7/18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489167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4782844-10E4-428D-903B-583696BBE931}" type="datetimeFigureOut">
              <a:rPr kumimoji="1" lang="ja-JP" altLang="en-US" smtClean="0"/>
              <a:t>2024/7/18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470537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7788D8A8-7411-6CEA-6229-0ADDB84ACCFD}"/>
              </a:ext>
            </a:extLst>
          </p:cNvPr>
          <p:cNvGraphicFramePr>
            <a:graphicFrameLocks noChangeAspect="1"/>
          </p:cNvGraphicFramePr>
          <p:nvPr userDrawn="1">
            <p:custDataLst>
              <p:tags r:id="rId14"/>
            </p:custDataLst>
            <p:extLst>
              <p:ext uri="{D42A27DB-BD31-4B8C-83A1-F6EECF244321}">
                <p14:modId xmlns:p14="http://schemas.microsoft.com/office/powerpoint/2010/main" val="21198577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5" imgW="499" imgH="499" progId="TCLayout.ActiveDocument.1">
                  <p:embed/>
                </p:oleObj>
              </mc:Choice>
              <mc:Fallback>
                <p:oleObj name="think-cell スライド" r:id="rId15" imgW="499" imgH="499" progId="TCLayout.ActiveDocument.1">
                  <p:embed/>
                  <p:pic>
                    <p:nvPicPr>
                      <p:cNvPr id="0" name=""/>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782844-10E4-428D-903B-583696BBE931}" type="datetimeFigureOut">
              <a:rPr kumimoji="1" lang="ja-JP" altLang="en-US" smtClean="0"/>
              <a:t>2024/7/18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A21D31-2D69-4CD0-A6A4-1026969E69AE}" type="slidenum">
              <a:rPr kumimoji="1" lang="ja-JP" altLang="en-US" smtClean="0"/>
              <a:t>‹#›</a:t>
            </a:fld>
            <a:endParaRPr kumimoji="1" lang="ja-JP" altLang="en-US"/>
          </a:p>
        </p:txBody>
      </p:sp>
    </p:spTree>
    <p:extLst>
      <p:ext uri="{BB962C8B-B14F-4D97-AF65-F5344CB8AC3E}">
        <p14:creationId xmlns:p14="http://schemas.microsoft.com/office/powerpoint/2010/main" val="216612825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91674" y="1863748"/>
            <a:ext cx="10496281" cy="1565252"/>
          </a:xfrm>
        </p:spPr>
        <p:txBody>
          <a:bodyPr>
            <a:normAutofit fontScale="90000"/>
          </a:bodyPr>
          <a:lstStyle/>
          <a:p>
            <a:r>
              <a:rPr lang="en-US" altLang="ja-JP" sz="4800" b="1" dirty="0">
                <a:latin typeface="Arial" panose="020B0604020202020204" pitchFamily="34" charset="0"/>
                <a:ea typeface="Meiryo UI" panose="020B0604030504040204" pitchFamily="50" charset="-128"/>
                <a:cs typeface="Arial" panose="020B0604020202020204" pitchFamily="34" charset="0"/>
              </a:rPr>
              <a:t>Manufacturing Technology </a:t>
            </a:r>
            <a:br>
              <a:rPr lang="en-US" altLang="ja-JP" sz="4800" b="1" dirty="0">
                <a:latin typeface="Arial" panose="020B0604020202020204" pitchFamily="34" charset="0"/>
                <a:ea typeface="Meiryo UI" panose="020B0604030504040204" pitchFamily="50" charset="-128"/>
                <a:cs typeface="Arial" panose="020B0604020202020204" pitchFamily="34" charset="0"/>
              </a:rPr>
            </a:br>
            <a:r>
              <a:rPr lang="en-US" altLang="ja-JP" sz="4800" b="1" dirty="0">
                <a:latin typeface="Arial" panose="020B0604020202020204" pitchFamily="34" charset="0"/>
                <a:ea typeface="Meiryo UI" panose="020B0604030504040204" pitchFamily="50" charset="-128"/>
                <a:cs typeface="Arial" panose="020B0604020202020204" pitchFamily="34" charset="0"/>
              </a:rPr>
              <a:t>Survey / </a:t>
            </a:r>
            <a:r>
              <a:rPr lang="id-ID" altLang="ja-JP" sz="4800" b="1" dirty="0">
                <a:latin typeface="Arial" panose="020B0604020202020204" pitchFamily="34" charset="0"/>
                <a:ea typeface="Meiryo UI" panose="020B0604030504040204" pitchFamily="50" charset="-128"/>
                <a:cs typeface="Arial" panose="020B0604020202020204" pitchFamily="34" charset="0"/>
              </a:rPr>
              <a:t>Assessment Sheet</a:t>
            </a:r>
            <a:r>
              <a:rPr lang="en-US" altLang="ja-JP" sz="4800" b="1" dirty="0">
                <a:latin typeface="Arial" panose="020B0604020202020204" pitchFamily="34" charset="0"/>
                <a:ea typeface="Meiryo UI" panose="020B0604030504040204" pitchFamily="50" charset="-128"/>
                <a:cs typeface="Arial" panose="020B0604020202020204" pitchFamily="34" charset="0"/>
              </a:rPr>
              <a:t> </a:t>
            </a:r>
            <a:r>
              <a:rPr lang="id-ID" altLang="ja-JP" sz="4800" b="1" dirty="0">
                <a:latin typeface="Arial" panose="020B0604020202020204" pitchFamily="34" charset="0"/>
                <a:ea typeface="Meiryo UI" panose="020B0604030504040204" pitchFamily="50" charset="-128"/>
                <a:cs typeface="Arial" panose="020B0604020202020204" pitchFamily="34" charset="0"/>
              </a:rPr>
              <a:t>Tutorial</a:t>
            </a:r>
            <a:endParaRPr lang="ja-JP" altLang="en-US" sz="4800" b="1" dirty="0">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35219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 16">
            <a:extLst>
              <a:ext uri="{FF2B5EF4-FFF2-40B4-BE49-F238E27FC236}">
                <a16:creationId xmlns:a16="http://schemas.microsoft.com/office/drawing/2014/main" id="{9C44AFD1-7304-75FF-ACC0-F91E00760B8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21399" y="940032"/>
            <a:ext cx="4081175" cy="5536348"/>
          </a:xfrm>
          <a:prstGeom prst="rect">
            <a:avLst/>
          </a:prstGeom>
        </p:spPr>
      </p:pic>
      <p:sp>
        <p:nvSpPr>
          <p:cNvPr id="4" name="テキスト ボックス 3"/>
          <p:cNvSpPr txBox="1"/>
          <p:nvPr/>
        </p:nvSpPr>
        <p:spPr>
          <a:xfrm>
            <a:off x="86386" y="95648"/>
            <a:ext cx="6385538" cy="369332"/>
          </a:xfrm>
          <a:prstGeom prst="rect">
            <a:avLst/>
          </a:prstGeom>
          <a:noFill/>
        </p:spPr>
        <p:txBody>
          <a:bodyPr wrap="square" rtlCol="0">
            <a:spAutoFit/>
          </a:bodyPr>
          <a:lstStyle/>
          <a:p>
            <a:r>
              <a:rPr lang="en-US" altLang="ja-JP" b="1" dirty="0">
                <a:solidFill>
                  <a:prstClr val="black"/>
                </a:solidFill>
                <a:latin typeface="Arial" panose="020B0604020202020204" pitchFamily="34" charset="0"/>
                <a:ea typeface="Meiryo UI" panose="020B0604030504040204" pitchFamily="50" charset="-128"/>
                <a:cs typeface="Arial" panose="020B0604020202020204" pitchFamily="34" charset="0"/>
              </a:rPr>
              <a:t>Section</a:t>
            </a:r>
            <a:r>
              <a:rPr lang="ja-JP" altLang="en-US" b="1" dirty="0">
                <a:solidFill>
                  <a:prstClr val="black"/>
                </a:solidFill>
                <a:latin typeface="Arial" panose="020B0604020202020204" pitchFamily="34" charset="0"/>
                <a:ea typeface="Meiryo UI" panose="020B0604030504040204" pitchFamily="50" charset="-128"/>
                <a:cs typeface="Arial" panose="020B0604020202020204" pitchFamily="34" charset="0"/>
              </a:rPr>
              <a:t> </a:t>
            </a:r>
            <a:r>
              <a:rPr lang="en-US" altLang="ja-JP" b="1" dirty="0">
                <a:solidFill>
                  <a:prstClr val="black"/>
                </a:solidFill>
                <a:latin typeface="Arial" panose="020B0604020202020204" pitchFamily="34" charset="0"/>
                <a:ea typeface="Meiryo UI" panose="020B0604030504040204" pitchFamily="50" charset="-128"/>
                <a:cs typeface="Arial" panose="020B0604020202020204" pitchFamily="34" charset="0"/>
              </a:rPr>
              <a:t>e) </a:t>
            </a:r>
            <a:r>
              <a:rPr lang="en-US" altLang="zh-TW" b="1" dirty="0">
                <a:solidFill>
                  <a:prstClr val="black"/>
                </a:solidFill>
                <a:latin typeface="Arial" panose="020B0604020202020204" pitchFamily="34" charset="0"/>
                <a:ea typeface="Meiryo UI" panose="020B0604030504040204" pitchFamily="50" charset="-128"/>
                <a:cs typeface="Arial" panose="020B0604020202020204" pitchFamily="34" charset="0"/>
              </a:rPr>
              <a:t>Impacts and concerns of 4M1E: </a:t>
            </a: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1570341" y="788777"/>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e-1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2782457" y="806035"/>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e-2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3" name="グループ化 12">
            <a:extLst>
              <a:ext uri="{FF2B5EF4-FFF2-40B4-BE49-F238E27FC236}">
                <a16:creationId xmlns:a16="http://schemas.microsoft.com/office/drawing/2014/main" id="{23360FD7-0EF1-4A0D-886B-C9E2A38383B3}"/>
              </a:ext>
            </a:extLst>
          </p:cNvPr>
          <p:cNvGrpSpPr/>
          <p:nvPr/>
        </p:nvGrpSpPr>
        <p:grpSpPr>
          <a:xfrm>
            <a:off x="3659731" y="782955"/>
            <a:ext cx="504000" cy="307777"/>
            <a:chOff x="1550126" y="1011443"/>
            <a:chExt cx="504000" cy="307777"/>
          </a:xfrm>
        </p:grpSpPr>
        <p:sp>
          <p:nvSpPr>
            <p:cNvPr id="14" name="楕円 13">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5" name="テキスト ボックス 14">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e-3</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3" name="グループ化 2">
            <a:extLst>
              <a:ext uri="{FF2B5EF4-FFF2-40B4-BE49-F238E27FC236}">
                <a16:creationId xmlns:a16="http://schemas.microsoft.com/office/drawing/2014/main" id="{EE98FA94-0325-241D-70FF-CA73A18D4024}"/>
              </a:ext>
            </a:extLst>
          </p:cNvPr>
          <p:cNvGrpSpPr/>
          <p:nvPr/>
        </p:nvGrpSpPr>
        <p:grpSpPr>
          <a:xfrm>
            <a:off x="4424934" y="777133"/>
            <a:ext cx="504000" cy="307777"/>
            <a:chOff x="1550126" y="1011443"/>
            <a:chExt cx="504000" cy="307777"/>
          </a:xfrm>
        </p:grpSpPr>
        <p:sp>
          <p:nvSpPr>
            <p:cNvPr id="5" name="楕円 4">
              <a:extLst>
                <a:ext uri="{FF2B5EF4-FFF2-40B4-BE49-F238E27FC236}">
                  <a16:creationId xmlns:a16="http://schemas.microsoft.com/office/drawing/2014/main" id="{85A16283-8189-BD4C-1007-0A229C612D5B}"/>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6" name="テキスト ボックス 15">
              <a:extLst>
                <a:ext uri="{FF2B5EF4-FFF2-40B4-BE49-F238E27FC236}">
                  <a16:creationId xmlns:a16="http://schemas.microsoft.com/office/drawing/2014/main" id="{754061A5-8721-2EFC-27D1-29035DAF0B4A}"/>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e-4</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19" name="テキスト ボックス 18">
            <a:extLst>
              <a:ext uri="{FF2B5EF4-FFF2-40B4-BE49-F238E27FC236}">
                <a16:creationId xmlns:a16="http://schemas.microsoft.com/office/drawing/2014/main" id="{4D1AF6B0-47C8-6759-3C4D-03FFF789015F}"/>
              </a:ext>
            </a:extLst>
          </p:cNvPr>
          <p:cNvSpPr txBox="1"/>
          <p:nvPr/>
        </p:nvSpPr>
        <p:spPr>
          <a:xfrm>
            <a:off x="5337417" y="1017357"/>
            <a:ext cx="6304250" cy="2900794"/>
          </a:xfrm>
          <a:prstGeom prst="rect">
            <a:avLst/>
          </a:prstGeom>
          <a:solidFill>
            <a:schemeClr val="bg1">
              <a:lumMod val="95000"/>
            </a:schemeClr>
          </a:solidFill>
        </p:spPr>
        <p:txBody>
          <a:bodyPr wrap="square" rtlCol="0">
            <a:spAutoFit/>
          </a:bodyPr>
          <a:lstStyle/>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e-1)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Explain why the technical level of section d) is set to "New technology" or "Minor Change” by breaking down the change point from the experienced reference product(s) in terms of 4M1E and selecting “New Technology”, “Minor Change”, or “Existing” from the pull-down menu.</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For the selection criteria, refer to the " Judgement index proposal by 4M1E change point from experienced product" on the " New Point confirmation" sheet.</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endParaRPr lang="en-US" altLang="ja-JP" sz="1400" b="1" dirty="0">
              <a:latin typeface="+mn-ea"/>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e-2)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Describe any concerns regarding the “New Technology” or “Minor Change”.</a:t>
            </a:r>
          </a:p>
          <a:p>
            <a:endParaRPr lang="en-US" altLang="ja-JP" sz="1400" b="1" dirty="0">
              <a:latin typeface="+mn-ea"/>
            </a:endParaRPr>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e-3)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Briefly enter the content of “New technology" or “Change Point " in terms of technological aspects (column C).</a:t>
            </a:r>
          </a:p>
          <a:p>
            <a:endParaRPr lang="en-US" altLang="ja-JP" sz="1400" b="1" dirty="0">
              <a:latin typeface="+mn-ea"/>
            </a:endParaRPr>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e-4)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Enter the name of the existing product to be compared for each item.</a:t>
            </a:r>
          </a:p>
          <a:p>
            <a:endParaRPr lang="en-US" altLang="ja-JP" sz="1400" b="1" dirty="0">
              <a:latin typeface="+mn-ea"/>
            </a:endParaRPr>
          </a:p>
        </p:txBody>
      </p:sp>
      <p:sp>
        <p:nvSpPr>
          <p:cNvPr id="6" name="テキスト ボックス 5">
            <a:extLst>
              <a:ext uri="{FF2B5EF4-FFF2-40B4-BE49-F238E27FC236}">
                <a16:creationId xmlns:a16="http://schemas.microsoft.com/office/drawing/2014/main" id="{7A34A853-B25A-9377-40CD-D84F636DC5EC}"/>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1992844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8F3B17C5-7D3D-D8F5-6622-E85AAEAE67C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7339" y="3803892"/>
            <a:ext cx="5842693" cy="2913631"/>
          </a:xfrm>
          <a:prstGeom prst="rect">
            <a:avLst/>
          </a:prstGeom>
        </p:spPr>
      </p:pic>
      <p:pic>
        <p:nvPicPr>
          <p:cNvPr id="8" name="図 7">
            <a:extLst>
              <a:ext uri="{FF2B5EF4-FFF2-40B4-BE49-F238E27FC236}">
                <a16:creationId xmlns:a16="http://schemas.microsoft.com/office/drawing/2014/main" id="{49C343E8-6941-910B-5B3A-BA2D3CEB7AD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362" y="2799020"/>
            <a:ext cx="3165553" cy="1117080"/>
          </a:xfrm>
          <a:prstGeom prst="rect">
            <a:avLst/>
          </a:prstGeom>
        </p:spPr>
      </p:pic>
      <p:pic>
        <p:nvPicPr>
          <p:cNvPr id="7" name="図 6">
            <a:extLst>
              <a:ext uri="{FF2B5EF4-FFF2-40B4-BE49-F238E27FC236}">
                <a16:creationId xmlns:a16="http://schemas.microsoft.com/office/drawing/2014/main" id="{E40739B1-B634-5F26-869B-F33FC935A98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4823" y="704568"/>
            <a:ext cx="5553397" cy="1959454"/>
          </a:xfrm>
          <a:prstGeom prst="rect">
            <a:avLst/>
          </a:prstGeom>
        </p:spPr>
      </p:pic>
      <p:sp>
        <p:nvSpPr>
          <p:cNvPr id="5" name="正方形/長方形 4"/>
          <p:cNvSpPr/>
          <p:nvPr/>
        </p:nvSpPr>
        <p:spPr>
          <a:xfrm>
            <a:off x="6217403" y="714529"/>
            <a:ext cx="5915730" cy="5286062"/>
          </a:xfrm>
          <a:prstGeom prst="rect">
            <a:avLst/>
          </a:prstGeom>
          <a:noFill/>
        </p:spPr>
        <p:txBody>
          <a:bodyPr wrap="square" rtlCol="0">
            <a:spAutoFit/>
          </a:bodyPr>
          <a:lstStyle/>
          <a:p>
            <a:pPr algn="just">
              <a:lnSpc>
                <a:spcPts val="1500"/>
              </a:lnSpc>
            </a:pPr>
            <a:r>
              <a:rPr lang="ja-JP"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id-ID"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Sheet Structure</a:t>
            </a:r>
            <a:endPar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endParaRPr lang="ja-JP"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“1. Verification of New Point for Production”</a:t>
            </a:r>
            <a:r>
              <a:rPr lang="ja-JP"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The new content is linked to each new technological aspect, and for each it is used to clarify the new point(s) and level of impact from a 4M1E perspective. The basic characteristics that need to be checked in the process are extracted, and the results of this check show that there are no problems with process capability.</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“2a. Verification for New Design point”</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The impact of the new content on the main electrical characteristic parameters in the specifications will be clarified, and the final verification results will show that the equivalence of the electrical characteristics is maintained.</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 Combination Impact Confirmation &amp; Validation Item Selection”</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This section is to extract each technological aspects, which were identified by “Manufacturing Technology Assessment Sheet”, as combination aspects by breaking down into the new point aspects.</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Then, identify the failure mode, qualification test items, and reason of selection for representative qualification product(s) for each and to confirm the results of the final extracted qualification test results.</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ja-JP"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id-ID"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Assessment Approach</a:t>
            </a:r>
            <a:endPar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endParaRPr lang="ja-JP"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New manufacturing technology will be evaluated as OK only when process capability results in 1, the equivalency on electronic characteristics in 2a, and qualification test results selected by 2b are all OK.</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p:txBody>
      </p:sp>
      <p:sp>
        <p:nvSpPr>
          <p:cNvPr id="13" name="正方形/長方形 12"/>
          <p:cNvSpPr/>
          <p:nvPr/>
        </p:nvSpPr>
        <p:spPr>
          <a:xfrm>
            <a:off x="130087" y="827642"/>
            <a:ext cx="5737313" cy="1883292"/>
          </a:xfrm>
          <a:prstGeom prst="rect">
            <a:avLst/>
          </a:prstGeom>
          <a:noFill/>
          <a:ln w="57150">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27550" y="2879572"/>
            <a:ext cx="3109934" cy="100617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30087" y="3506525"/>
            <a:ext cx="5793354" cy="3227545"/>
          </a:xfrm>
          <a:custGeom>
            <a:avLst/>
            <a:gdLst>
              <a:gd name="connsiteX0" fmla="*/ 7620 w 5783580"/>
              <a:gd name="connsiteY0" fmla="*/ 426720 h 2468880"/>
              <a:gd name="connsiteX1" fmla="*/ 7620 w 5783580"/>
              <a:gd name="connsiteY1" fmla="*/ 2468880 h 2468880"/>
              <a:gd name="connsiteX2" fmla="*/ 5783580 w 5783580"/>
              <a:gd name="connsiteY2" fmla="*/ 2468880 h 2468880"/>
              <a:gd name="connsiteX3" fmla="*/ 5783580 w 5783580"/>
              <a:gd name="connsiteY3" fmla="*/ 0 h 2468880"/>
              <a:gd name="connsiteX4" fmla="*/ 3314700 w 5783580"/>
              <a:gd name="connsiteY4" fmla="*/ 0 h 2468880"/>
              <a:gd name="connsiteX5" fmla="*/ 3314700 w 5783580"/>
              <a:gd name="connsiteY5" fmla="*/ 434340 h 2468880"/>
              <a:gd name="connsiteX6" fmla="*/ 0 w 5783580"/>
              <a:gd name="connsiteY6" fmla="*/ 434340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3580" h="2468880">
                <a:moveTo>
                  <a:pt x="7620" y="426720"/>
                </a:moveTo>
                <a:lnTo>
                  <a:pt x="7620" y="2468880"/>
                </a:lnTo>
                <a:lnTo>
                  <a:pt x="5783580" y="2468880"/>
                </a:lnTo>
                <a:lnTo>
                  <a:pt x="5783580" y="0"/>
                </a:lnTo>
                <a:lnTo>
                  <a:pt x="3314700" y="0"/>
                </a:lnTo>
                <a:lnTo>
                  <a:pt x="3314700" y="434340"/>
                </a:lnTo>
                <a:lnTo>
                  <a:pt x="0" y="434340"/>
                </a:ln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矢印コネクタ 21">
            <a:extLst>
              <a:ext uri="{FF2B5EF4-FFF2-40B4-BE49-F238E27FC236}">
                <a16:creationId xmlns:a16="http://schemas.microsoft.com/office/drawing/2014/main" id="{920D285A-371A-4E20-AE9C-24538F5F923E}"/>
              </a:ext>
            </a:extLst>
          </p:cNvPr>
          <p:cNvCxnSpPr>
            <a:cxnSpLocks/>
          </p:cNvCxnSpPr>
          <p:nvPr/>
        </p:nvCxnSpPr>
        <p:spPr>
          <a:xfrm>
            <a:off x="5867400" y="1347077"/>
            <a:ext cx="456127" cy="5205"/>
          </a:xfrm>
          <a:prstGeom prst="straightConnector1">
            <a:avLst/>
          </a:prstGeom>
          <a:noFill/>
          <a:ln w="57150">
            <a:solidFill>
              <a:srgbClr val="FF66FF"/>
            </a:solidFill>
            <a:tailEnd type="stealth"/>
          </a:ln>
        </p:spPr>
        <p:style>
          <a:lnRef idx="2">
            <a:schemeClr val="accent1">
              <a:shade val="50000"/>
            </a:schemeClr>
          </a:lnRef>
          <a:fillRef idx="1">
            <a:schemeClr val="accent1"/>
          </a:fillRef>
          <a:effectRef idx="0">
            <a:schemeClr val="accent1"/>
          </a:effectRef>
          <a:fontRef idx="minor">
            <a:schemeClr val="lt1"/>
          </a:fontRef>
        </p:style>
      </p:cxnSp>
      <p:cxnSp>
        <p:nvCxnSpPr>
          <p:cNvPr id="25" name="カギ線コネクタ 24"/>
          <p:cNvCxnSpPr>
            <a:cxnSpLocks/>
          </p:cNvCxnSpPr>
          <p:nvPr/>
        </p:nvCxnSpPr>
        <p:spPr>
          <a:xfrm flipV="1">
            <a:off x="3271643" y="2422658"/>
            <a:ext cx="3120441" cy="768275"/>
          </a:xfrm>
          <a:prstGeom prst="bentConnector3">
            <a:avLst>
              <a:gd name="adj1" fmla="val 91025"/>
            </a:avLst>
          </a:prstGeom>
          <a:noFill/>
          <a:ln w="57150">
            <a:solidFill>
              <a:srgbClr val="00B0F0"/>
            </a:solidFill>
            <a:tailEnd type="stealth"/>
          </a:ln>
        </p:spPr>
        <p:style>
          <a:lnRef idx="2">
            <a:schemeClr val="accent1">
              <a:shade val="50000"/>
            </a:schemeClr>
          </a:lnRef>
          <a:fillRef idx="1">
            <a:schemeClr val="accent1"/>
          </a:fillRef>
          <a:effectRef idx="0">
            <a:schemeClr val="accent1"/>
          </a:effectRef>
          <a:fontRef idx="minor">
            <a:schemeClr val="lt1"/>
          </a:fontRef>
        </p:style>
      </p:cxnSp>
      <p:grpSp>
        <p:nvGrpSpPr>
          <p:cNvPr id="46" name="グループ化 45"/>
          <p:cNvGrpSpPr/>
          <p:nvPr/>
        </p:nvGrpSpPr>
        <p:grpSpPr>
          <a:xfrm>
            <a:off x="5929842" y="3499851"/>
            <a:ext cx="418378" cy="1304278"/>
            <a:chOff x="5916205" y="2933701"/>
            <a:chExt cx="402640" cy="2186939"/>
          </a:xfrm>
        </p:grpSpPr>
        <p:cxnSp>
          <p:nvCxnSpPr>
            <p:cNvPr id="41" name="直線コネクタ 40"/>
            <p:cNvCxnSpPr/>
            <p:nvPr/>
          </p:nvCxnSpPr>
          <p:spPr>
            <a:xfrm>
              <a:off x="5916205" y="5090160"/>
              <a:ext cx="206845"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V="1">
              <a:off x="6092570" y="2933701"/>
              <a:ext cx="0" cy="2186939"/>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920D285A-371A-4E20-AE9C-24538F5F923E}"/>
                </a:ext>
              </a:extLst>
            </p:cNvPr>
            <p:cNvCxnSpPr>
              <a:cxnSpLocks/>
            </p:cNvCxnSpPr>
            <p:nvPr/>
          </p:nvCxnSpPr>
          <p:spPr>
            <a:xfrm>
              <a:off x="6112000" y="2960002"/>
              <a:ext cx="206845" cy="0"/>
            </a:xfrm>
            <a:prstGeom prst="straightConnector1">
              <a:avLst/>
            </a:prstGeom>
            <a:noFill/>
            <a:ln w="57150">
              <a:solidFill>
                <a:srgbClr val="FFC000"/>
              </a:solidFill>
              <a:tailEnd type="stealth"/>
            </a:ln>
          </p:spPr>
          <p:style>
            <a:lnRef idx="2">
              <a:schemeClr val="accent1">
                <a:shade val="50000"/>
              </a:schemeClr>
            </a:lnRef>
            <a:fillRef idx="1">
              <a:schemeClr val="accent1"/>
            </a:fillRef>
            <a:effectRef idx="0">
              <a:schemeClr val="accent1"/>
            </a:effectRef>
            <a:fontRef idx="minor">
              <a:schemeClr val="lt1"/>
            </a:fontRef>
          </p:style>
        </p:cxnSp>
      </p:grpSp>
      <p:sp>
        <p:nvSpPr>
          <p:cNvPr id="47" name="テキスト ボックス 46"/>
          <p:cNvSpPr txBox="1"/>
          <p:nvPr/>
        </p:nvSpPr>
        <p:spPr>
          <a:xfrm>
            <a:off x="186128" y="1967512"/>
            <a:ext cx="420308" cy="584775"/>
          </a:xfrm>
          <a:prstGeom prst="rect">
            <a:avLst/>
          </a:prstGeom>
          <a:noFill/>
        </p:spPr>
        <p:txBody>
          <a:bodyPr wrap="none" rtlCol="0">
            <a:spAutoFit/>
          </a:bodyPr>
          <a:lstStyle/>
          <a:p>
            <a:r>
              <a:rPr kumimoji="1" lang="en-US" altLang="ja-JP" sz="3200" b="1" dirty="0">
                <a:solidFill>
                  <a:srgbClr val="FF66FF"/>
                </a:solidFill>
              </a:rPr>
              <a:t>1</a:t>
            </a:r>
            <a:endParaRPr kumimoji="1" lang="ja-JP" altLang="en-US" sz="3200" b="1" dirty="0">
              <a:solidFill>
                <a:srgbClr val="FF66FF"/>
              </a:solidFill>
            </a:endParaRPr>
          </a:p>
        </p:txBody>
      </p:sp>
      <p:sp>
        <p:nvSpPr>
          <p:cNvPr id="48" name="テキスト ボックス 47"/>
          <p:cNvSpPr txBox="1"/>
          <p:nvPr/>
        </p:nvSpPr>
        <p:spPr>
          <a:xfrm>
            <a:off x="186128" y="3197609"/>
            <a:ext cx="659155" cy="584775"/>
          </a:xfrm>
          <a:prstGeom prst="rect">
            <a:avLst/>
          </a:prstGeom>
          <a:noFill/>
        </p:spPr>
        <p:txBody>
          <a:bodyPr wrap="none" rtlCol="0">
            <a:spAutoFit/>
          </a:bodyPr>
          <a:lstStyle/>
          <a:p>
            <a:r>
              <a:rPr lang="en-US" altLang="ja-JP" sz="3200" b="1" dirty="0">
                <a:solidFill>
                  <a:srgbClr val="00B0F0"/>
                </a:solidFill>
              </a:rPr>
              <a:t>2a</a:t>
            </a:r>
            <a:endParaRPr kumimoji="1" lang="ja-JP" altLang="en-US" sz="3200" b="1" dirty="0">
              <a:solidFill>
                <a:srgbClr val="00B0F0"/>
              </a:solidFill>
            </a:endParaRPr>
          </a:p>
        </p:txBody>
      </p:sp>
      <p:sp>
        <p:nvSpPr>
          <p:cNvPr id="49" name="テキスト ボックス 48"/>
          <p:cNvSpPr txBox="1"/>
          <p:nvPr/>
        </p:nvSpPr>
        <p:spPr>
          <a:xfrm>
            <a:off x="221355" y="5615707"/>
            <a:ext cx="671979" cy="584775"/>
          </a:xfrm>
          <a:prstGeom prst="rect">
            <a:avLst/>
          </a:prstGeom>
          <a:noFill/>
        </p:spPr>
        <p:txBody>
          <a:bodyPr wrap="none" rtlCol="0">
            <a:spAutoFit/>
          </a:bodyPr>
          <a:lstStyle/>
          <a:p>
            <a:r>
              <a:rPr lang="en-US" altLang="ja-JP" sz="3200" b="1" dirty="0">
                <a:solidFill>
                  <a:srgbClr val="FFC000"/>
                </a:solidFill>
              </a:rPr>
              <a:t>2b</a:t>
            </a:r>
            <a:endParaRPr kumimoji="1" lang="ja-JP" altLang="en-US" sz="3200" b="1" dirty="0">
              <a:solidFill>
                <a:srgbClr val="FFC000"/>
              </a:solidFill>
            </a:endParaRPr>
          </a:p>
        </p:txBody>
      </p:sp>
      <p:sp>
        <p:nvSpPr>
          <p:cNvPr id="4" name="テキスト ボックス 3">
            <a:extLst>
              <a:ext uri="{FF2B5EF4-FFF2-40B4-BE49-F238E27FC236}">
                <a16:creationId xmlns:a16="http://schemas.microsoft.com/office/drawing/2014/main" id="{0A8C3E95-0FF8-3752-CC12-445CB8969C36}"/>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5" name="テキスト ボックス 14">
            <a:extLst>
              <a:ext uri="{FF2B5EF4-FFF2-40B4-BE49-F238E27FC236}">
                <a16:creationId xmlns:a16="http://schemas.microsoft.com/office/drawing/2014/main" id="{66E6C07F-5CE9-D159-A914-B4803E72915D}"/>
              </a:ext>
            </a:extLst>
          </p:cNvPr>
          <p:cNvSpPr txBox="1"/>
          <p:nvPr/>
        </p:nvSpPr>
        <p:spPr>
          <a:xfrm>
            <a:off x="0" y="0"/>
            <a:ext cx="6727971" cy="646331"/>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Structure of </a:t>
            </a:r>
            <a:r>
              <a:rPr lang="en-US" altLang="ja-JP" sz="1800" b="1" dirty="0">
                <a:latin typeface="Arial" panose="020B0604020202020204" pitchFamily="34" charset="0"/>
                <a:ea typeface="Meiryo UI" panose="020B0604030504040204" pitchFamily="50" charset="-128"/>
                <a:cs typeface="Arial" panose="020B0604020202020204" pitchFamily="34" charset="0"/>
              </a:rPr>
              <a:t>Manufacturing Technology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800" dirty="0">
                <a:latin typeface="Arial" panose="020B0604020202020204" pitchFamily="34" charset="0"/>
                <a:ea typeface="Meiryo UI" panose="020B0604030504040204" pitchFamily="50" charset="-128"/>
                <a:cs typeface="Arial" panose="020B0604020202020204" pitchFamily="34" charset="0"/>
              </a:rPr>
              <a:t>Assessment</a:t>
            </a:r>
            <a:r>
              <a:rPr lang="en-US" altLang="ja-JP" sz="1800" b="1" dirty="0">
                <a:latin typeface="Arial" panose="020B0604020202020204" pitchFamily="34" charset="0"/>
                <a:ea typeface="Meiryo UI" panose="020B0604030504040204" pitchFamily="50" charset="-128"/>
                <a:cs typeface="Arial" panose="020B0604020202020204" pitchFamily="34" charset="0"/>
              </a:rPr>
              <a:t> </a:t>
            </a:r>
            <a:r>
              <a:rPr lang="id-ID" altLang="ja-JP" sz="1800" b="1" dirty="0">
                <a:latin typeface="Arial" panose="020B0604020202020204" pitchFamily="34" charset="0"/>
                <a:ea typeface="Meiryo UI" panose="020B0604030504040204" pitchFamily="50" charset="-128"/>
                <a:cs typeface="Arial" panose="020B0604020202020204" pitchFamily="34" charset="0"/>
              </a:rPr>
              <a:t>Sheet</a:t>
            </a:r>
            <a:r>
              <a:rPr lang="en-US" altLang="ja-JP" sz="1800" b="1" dirty="0">
                <a:latin typeface="Arial" panose="020B0604020202020204" pitchFamily="34" charset="0"/>
                <a:ea typeface="Meiryo UI" panose="020B0604030504040204" pitchFamily="50" charset="-128"/>
                <a:cs typeface="Arial" panose="020B0604020202020204" pitchFamily="34" charset="0"/>
              </a:rPr>
              <a:t> </a:t>
            </a:r>
            <a:endParaRPr kumimoji="1" lang="ja-JP" altLang="en-US"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2557273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85D364A1-149C-875C-36B9-B7C06231105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121" y="1060628"/>
            <a:ext cx="7649604" cy="5248141"/>
          </a:xfrm>
          <a:prstGeom prst="rect">
            <a:avLst/>
          </a:prstGeom>
        </p:spPr>
      </p:pic>
      <p:sp>
        <p:nvSpPr>
          <p:cNvPr id="4" name="テキスト ボックス 3"/>
          <p:cNvSpPr txBox="1"/>
          <p:nvPr/>
        </p:nvSpPr>
        <p:spPr>
          <a:xfrm>
            <a:off x="71929" y="123929"/>
            <a:ext cx="5541691" cy="369332"/>
          </a:xfrm>
          <a:prstGeom prst="rect">
            <a:avLst/>
          </a:prstGeom>
          <a:noFill/>
        </p:spPr>
        <p:txBody>
          <a:bodyPr wrap="square" rtlCol="0">
            <a:spAutoFit/>
          </a:bodyPr>
          <a:lstStyle/>
          <a:p>
            <a:pPr>
              <a:defRPr/>
            </a:pPr>
            <a:r>
              <a:rPr lang="en-US" altLang="ja-JP" b="1" dirty="0">
                <a:latin typeface="Arial" panose="020B0604020202020204" pitchFamily="34" charset="0"/>
                <a:ea typeface="Meiryo UI" panose="020B0604030504040204" pitchFamily="50" charset="-128"/>
                <a:cs typeface="Arial" panose="020B0604020202020204" pitchFamily="34" charset="0"/>
              </a:rPr>
              <a:t>1. Verification of New Point for Production (1/2)</a:t>
            </a:r>
            <a:endParaRPr lang="ja-JP" altLang="en-US" b="1" dirty="0">
              <a:latin typeface="Arial" panose="020B0604020202020204" pitchFamily="34" charset="0"/>
              <a:ea typeface="Meiryo UI" panose="020B0604030504040204" pitchFamily="50" charset="-128"/>
              <a:cs typeface="Arial" panose="020B0604020202020204" pitchFamily="34" charset="0"/>
            </a:endParaRP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314852" y="2021053"/>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1977276" y="2015231"/>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3" name="グループ化 12">
            <a:extLst>
              <a:ext uri="{FF2B5EF4-FFF2-40B4-BE49-F238E27FC236}">
                <a16:creationId xmlns:a16="http://schemas.microsoft.com/office/drawing/2014/main" id="{23360FD7-0EF1-4A0D-886B-C9E2A38383B3}"/>
              </a:ext>
            </a:extLst>
          </p:cNvPr>
          <p:cNvGrpSpPr/>
          <p:nvPr/>
        </p:nvGrpSpPr>
        <p:grpSpPr>
          <a:xfrm>
            <a:off x="5476816" y="1986331"/>
            <a:ext cx="504000" cy="307777"/>
            <a:chOff x="1550126" y="1011443"/>
            <a:chExt cx="504000" cy="307777"/>
          </a:xfrm>
        </p:grpSpPr>
        <p:sp>
          <p:nvSpPr>
            <p:cNvPr id="14" name="楕円 13">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5" name="テキスト ボックス 14">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1-3</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6" name="グループ化 15">
            <a:extLst>
              <a:ext uri="{FF2B5EF4-FFF2-40B4-BE49-F238E27FC236}">
                <a16:creationId xmlns:a16="http://schemas.microsoft.com/office/drawing/2014/main" id="{23360FD7-0EF1-4A0D-886B-C9E2A38383B3}"/>
              </a:ext>
            </a:extLst>
          </p:cNvPr>
          <p:cNvGrpSpPr/>
          <p:nvPr/>
        </p:nvGrpSpPr>
        <p:grpSpPr>
          <a:xfrm>
            <a:off x="314852" y="4208021"/>
            <a:ext cx="504000" cy="307777"/>
            <a:chOff x="1550126" y="1011443"/>
            <a:chExt cx="504000" cy="307777"/>
          </a:xfrm>
        </p:grpSpPr>
        <p:sp>
          <p:nvSpPr>
            <p:cNvPr id="17" name="楕円 16">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8" name="テキスト ボックス 17">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1-4</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35" name="テキスト ボックス 34">
            <a:extLst>
              <a:ext uri="{FF2B5EF4-FFF2-40B4-BE49-F238E27FC236}">
                <a16:creationId xmlns:a16="http://schemas.microsoft.com/office/drawing/2014/main" id="{96A5A09E-C8DD-4C6E-B4FB-199D6049FFB4}"/>
              </a:ext>
            </a:extLst>
          </p:cNvPr>
          <p:cNvSpPr txBox="1"/>
          <p:nvPr/>
        </p:nvSpPr>
        <p:spPr>
          <a:xfrm>
            <a:off x="379557" y="5908742"/>
            <a:ext cx="4707598" cy="292388"/>
          </a:xfrm>
          <a:prstGeom prst="rect">
            <a:avLst/>
          </a:prstGeom>
          <a:solidFill>
            <a:schemeClr val="bg1">
              <a:lumMod val="95000"/>
            </a:schemeClr>
          </a:solidFill>
        </p:spPr>
        <p:txBody>
          <a:bodyPr wrap="square" rtlCol="0">
            <a:spAutoFit/>
          </a:bodyPr>
          <a:lstStyle/>
          <a:p>
            <a:pPr marR="0" lvl="0" indent="0" fontAlgn="auto">
              <a:lnSpc>
                <a:spcPct val="100000"/>
              </a:lnSpc>
              <a:spcBef>
                <a:spcPts val="0"/>
              </a:spcBef>
              <a:spcAft>
                <a:spcPts val="0"/>
              </a:spcAft>
              <a:buClrTx/>
              <a:buSzTx/>
              <a:buFontTx/>
              <a:buNone/>
              <a:tabLst/>
              <a:defRPr/>
            </a:pPr>
            <a:r>
              <a:rPr lang="en-US" altLang="ja-JP" sz="1300" dirty="0">
                <a:solidFill>
                  <a:srgbClr val="FF0000"/>
                </a:solidFill>
                <a:latin typeface="Arial" panose="020B0604020202020204" pitchFamily="34" charset="0"/>
                <a:ea typeface="游ゴシック" panose="020B0400000000000000" pitchFamily="50" charset="-128"/>
                <a:cs typeface="Arial" panose="020B0604020202020204" pitchFamily="34" charset="0"/>
              </a:rPr>
              <a:t>※The above is a sample from the “Front End” sheet</a:t>
            </a:r>
          </a:p>
        </p:txBody>
      </p:sp>
      <p:sp>
        <p:nvSpPr>
          <p:cNvPr id="2" name="テキスト ボックス 1">
            <a:extLst>
              <a:ext uri="{FF2B5EF4-FFF2-40B4-BE49-F238E27FC236}">
                <a16:creationId xmlns:a16="http://schemas.microsoft.com/office/drawing/2014/main" id="{8F457022-B47D-6549-B831-C87E6787D845}"/>
              </a:ext>
            </a:extLst>
          </p:cNvPr>
          <p:cNvSpPr txBox="1"/>
          <p:nvPr/>
        </p:nvSpPr>
        <p:spPr>
          <a:xfrm>
            <a:off x="7792750" y="949258"/>
            <a:ext cx="4353530" cy="5093702"/>
          </a:xfrm>
          <a:prstGeom prst="rect">
            <a:avLst/>
          </a:prstGeom>
          <a:solidFill>
            <a:schemeClr val="bg1">
              <a:lumMod val="95000"/>
            </a:schemeClr>
          </a:solidFill>
        </p:spPr>
        <p:txBody>
          <a:bodyPr wrap="square" rtlCol="0">
            <a:spAutoFit/>
          </a:bodyPr>
          <a:lstStyle/>
          <a:p>
            <a:pPr marL="0" lvl="1"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1-1)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Select a technical aspect (listed in section (b) with a technology level of “New Technology” or “Minor Change” in section d) of the “Manufacturing Technology Survey Sheet” from the pull-down menu.</a:t>
            </a:r>
          </a:p>
          <a:p>
            <a:pPr marL="0" lvl="1" algn="just">
              <a:lnSpc>
                <a:spcPts val="1500"/>
              </a:lnSpc>
            </a:pP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1-2)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“New and changed contents” should be copied from the section e) of the “Manufacturing Technology Survey Sheet”. If additional explanation is required, enter the comment number and enter the contents in 1-4).</a:t>
            </a:r>
            <a:endParaRPr lang="en-US" altLang="ja-JP" sz="1400" b="1" dirty="0">
              <a:latin typeface="+mn-ea"/>
            </a:endParaRPr>
          </a:p>
          <a:p>
            <a:pPr algn="just">
              <a:lnSpc>
                <a:spcPts val="1500"/>
              </a:lnSpc>
            </a:pPr>
            <a:endPar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1-3)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Explain why the technical level of section d) is set to "New technology" or "Minor Change” by breaking down the change point from the experienced reference product(s) in terms of 4M1E and selecting “New Technology”, “Minor Change”, or “Existing” from the pull-down menu.</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For the selection criteria, refer to the " Judgement index proposal by 4M1E change point from experienced product" on the " New Point confirmation" sheet.</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If additional explanation is required, enter the comment number and enter the contents in 1-4).</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endPar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1-4)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Provide additional explanations for the comment numbers given in (1-2, 1-3). If the comment number is regarding "Minor Change" in (1-3), confirm whether the reasons for the judgment are explained.</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p:txBody>
      </p:sp>
      <p:sp>
        <p:nvSpPr>
          <p:cNvPr id="5" name="テキスト ボックス 4">
            <a:extLst>
              <a:ext uri="{FF2B5EF4-FFF2-40B4-BE49-F238E27FC236}">
                <a16:creationId xmlns:a16="http://schemas.microsoft.com/office/drawing/2014/main" id="{EA4B4315-8713-1E8E-E9D6-44397ACE151D}"/>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416909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BF8F006F-710F-54AE-E53C-A0BDD94F110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7421" y="923860"/>
            <a:ext cx="6020806" cy="3677908"/>
          </a:xfrm>
          <a:prstGeom prst="rect">
            <a:avLst/>
          </a:prstGeom>
        </p:spPr>
      </p:pic>
      <p:sp>
        <p:nvSpPr>
          <p:cNvPr id="3" name="正方形/長方形 2"/>
          <p:cNvSpPr/>
          <p:nvPr/>
        </p:nvSpPr>
        <p:spPr>
          <a:xfrm>
            <a:off x="7237927" y="923860"/>
            <a:ext cx="4733679" cy="2292935"/>
          </a:xfrm>
          <a:prstGeom prst="rect">
            <a:avLst/>
          </a:prstGeom>
          <a:solidFill>
            <a:schemeClr val="bg1">
              <a:lumMod val="95000"/>
            </a:schemeClr>
          </a:solidFill>
        </p:spPr>
        <p:txBody>
          <a:bodyPr wrap="square" rtlCol="0">
            <a:spAutoFit/>
          </a:bodyPr>
          <a:lstStyle/>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1-5)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Enter the details related to the selected “Technical Aspect”</a:t>
            </a:r>
          </a:p>
          <a:p>
            <a:endPar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1-6)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If “New Technology” or “Minor Change” is selected in 1-3), process capability results need to be submitted as summarized evidence documents.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(Also refer to the “Example#1” Sheet”)</a:t>
            </a:r>
          </a:p>
          <a:p>
            <a:endPar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If the result is not yet available, write the expected completion date. If already completed, write the reference document name and page #. </a:t>
            </a:r>
            <a:endParaRPr lang="ja-JP" altLang="ja-JP" sz="1400" b="1" dirty="0">
              <a:latin typeface="+mn-ea"/>
            </a:endParaRPr>
          </a:p>
        </p:txBody>
      </p:sp>
      <p:grpSp>
        <p:nvGrpSpPr>
          <p:cNvPr id="6" name="グループ化 5">
            <a:extLst>
              <a:ext uri="{FF2B5EF4-FFF2-40B4-BE49-F238E27FC236}">
                <a16:creationId xmlns:a16="http://schemas.microsoft.com/office/drawing/2014/main" id="{23360FD7-0EF1-4A0D-886B-C9E2A38383B3}"/>
              </a:ext>
            </a:extLst>
          </p:cNvPr>
          <p:cNvGrpSpPr/>
          <p:nvPr/>
        </p:nvGrpSpPr>
        <p:grpSpPr>
          <a:xfrm>
            <a:off x="2172632" y="3275111"/>
            <a:ext cx="504000" cy="307777"/>
            <a:chOff x="1550126" y="1011443"/>
            <a:chExt cx="504000" cy="307777"/>
          </a:xfrm>
        </p:grpSpPr>
        <p:sp>
          <p:nvSpPr>
            <p:cNvPr id="7" name="楕円 6">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8" name="テキスト ボックス 7">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1-5</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8" name="グループ化 17">
            <a:extLst>
              <a:ext uri="{FF2B5EF4-FFF2-40B4-BE49-F238E27FC236}">
                <a16:creationId xmlns:a16="http://schemas.microsoft.com/office/drawing/2014/main" id="{23360FD7-0EF1-4A0D-886B-C9E2A38383B3}"/>
              </a:ext>
            </a:extLst>
          </p:cNvPr>
          <p:cNvGrpSpPr/>
          <p:nvPr/>
        </p:nvGrpSpPr>
        <p:grpSpPr>
          <a:xfrm>
            <a:off x="4198956" y="3269289"/>
            <a:ext cx="825499" cy="307777"/>
            <a:chOff x="1376557" y="1011443"/>
            <a:chExt cx="825499" cy="307777"/>
          </a:xfrm>
        </p:grpSpPr>
        <p:sp>
          <p:nvSpPr>
            <p:cNvPr id="19" name="楕円 18">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20" name="テキスト ボックス 19">
              <a:extLst>
                <a:ext uri="{FF2B5EF4-FFF2-40B4-BE49-F238E27FC236}">
                  <a16:creationId xmlns:a16="http://schemas.microsoft.com/office/drawing/2014/main" id="{C8905663-BFED-45D1-BE05-F8F61FFFD381}"/>
                </a:ext>
              </a:extLst>
            </p:cNvPr>
            <p:cNvSpPr txBox="1"/>
            <p:nvPr/>
          </p:nvSpPr>
          <p:spPr>
            <a:xfrm>
              <a:off x="1376557" y="1011443"/>
              <a:ext cx="825499"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1-6</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5" name="テキスト ボックス 4">
            <a:extLst>
              <a:ext uri="{FF2B5EF4-FFF2-40B4-BE49-F238E27FC236}">
                <a16:creationId xmlns:a16="http://schemas.microsoft.com/office/drawing/2014/main" id="{1F7529D0-B682-A321-7C90-85ADB679217A}"/>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9" name="テキスト ボックス 8">
            <a:extLst>
              <a:ext uri="{FF2B5EF4-FFF2-40B4-BE49-F238E27FC236}">
                <a16:creationId xmlns:a16="http://schemas.microsoft.com/office/drawing/2014/main" id="{3C9277D6-4334-3F4C-41E1-3608AB141929}"/>
              </a:ext>
            </a:extLst>
          </p:cNvPr>
          <p:cNvSpPr txBox="1"/>
          <p:nvPr/>
        </p:nvSpPr>
        <p:spPr>
          <a:xfrm>
            <a:off x="71929" y="123929"/>
            <a:ext cx="5541691" cy="369332"/>
          </a:xfrm>
          <a:prstGeom prst="rect">
            <a:avLst/>
          </a:prstGeom>
          <a:noFill/>
        </p:spPr>
        <p:txBody>
          <a:bodyPr wrap="square" rtlCol="0">
            <a:spAutoFit/>
          </a:bodyPr>
          <a:lstStyle/>
          <a:p>
            <a:pPr>
              <a:defRPr/>
            </a:pPr>
            <a:r>
              <a:rPr lang="en-US" altLang="ja-JP" b="1" dirty="0">
                <a:latin typeface="Arial" panose="020B0604020202020204" pitchFamily="34" charset="0"/>
                <a:ea typeface="Meiryo UI" panose="020B0604030504040204" pitchFamily="50" charset="-128"/>
                <a:cs typeface="Arial" panose="020B0604020202020204" pitchFamily="34" charset="0"/>
              </a:rPr>
              <a:t>1. Verification of New Point for Production (2/2)</a:t>
            </a:r>
            <a:endParaRPr lang="ja-JP" altLang="en-US" b="1" dirty="0">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1048122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FD776E3F-0983-D100-1262-681F2852A07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3540" y="837888"/>
            <a:ext cx="8154775" cy="2877709"/>
          </a:xfrm>
          <a:prstGeom prst="rect">
            <a:avLst/>
          </a:prstGeom>
        </p:spPr>
      </p:pic>
      <p:sp>
        <p:nvSpPr>
          <p:cNvPr id="3" name="正方形/長方形 2">
            <a:extLst>
              <a:ext uri="{FF2B5EF4-FFF2-40B4-BE49-F238E27FC236}">
                <a16:creationId xmlns:a16="http://schemas.microsoft.com/office/drawing/2014/main" id="{6A88F816-9E34-4FF3-94EE-FEECC13C1B94}"/>
              </a:ext>
            </a:extLst>
          </p:cNvPr>
          <p:cNvSpPr/>
          <p:nvPr/>
        </p:nvSpPr>
        <p:spPr>
          <a:xfrm>
            <a:off x="8284761" y="866909"/>
            <a:ext cx="3733700" cy="2723823"/>
          </a:xfrm>
          <a:prstGeom prst="rect">
            <a:avLst/>
          </a:prstGeom>
          <a:solidFill>
            <a:schemeClr val="bg1">
              <a:lumMod val="95000"/>
            </a:schemeClr>
          </a:solidFill>
        </p:spPr>
        <p:txBody>
          <a:bodyPr wrap="square" rtlCol="0">
            <a:spAutoFit/>
          </a:bodyPr>
          <a:lstStyle/>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2a-1)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Write other critical parameter from the Data Sheet besides the electrical characteristics (AC, DC).</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(Add as appropriate depending on the new point and new semiconductor product)</a:t>
            </a:r>
            <a:endParaRPr lang="en-US" altLang="ja-JP" sz="1400" b="1" dirty="0"/>
          </a:p>
          <a:p>
            <a:endPar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2a-2)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If any specification difference occurs on the parameter, select “Yes”. If not, select “No”.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If "Yes," enter the comment number and provide additional explanation in 2a-7.</a:t>
            </a:r>
          </a:p>
          <a:p>
            <a:endPar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r>
              <a:rPr lang="en-US" altLang="ja-JP" sz="1400" b="1" dirty="0">
                <a:latin typeface="Arial" panose="020B0604020202020204" pitchFamily="34" charset="0"/>
                <a:cs typeface="Arial" panose="020B0604020202020204" pitchFamily="34" charset="0"/>
              </a:rPr>
              <a:t>2a-3) </a:t>
            </a:r>
            <a:r>
              <a:rPr lang="en-US" altLang="ja-JP" sz="1400" dirty="0">
                <a:latin typeface="Arial" panose="020B0604020202020204" pitchFamily="34" charset="0"/>
                <a:cs typeface="Arial" panose="020B0604020202020204" pitchFamily="34" charset="0"/>
              </a:rPr>
              <a:t>If the new point affects the parameter, select “Yes”. If not select “No”.</a:t>
            </a:r>
            <a:endParaRPr lang="ja-JP" altLang="en-US" sz="1400" dirty="0">
              <a:latin typeface="Arial" panose="020B0604020202020204" pitchFamily="34" charset="0"/>
              <a:cs typeface="Arial" panose="020B0604020202020204" pitchFamily="34" charset="0"/>
            </a:endParaRPr>
          </a:p>
        </p:txBody>
      </p:sp>
      <p:grpSp>
        <p:nvGrpSpPr>
          <p:cNvPr id="13" name="グループ化 12">
            <a:extLst>
              <a:ext uri="{FF2B5EF4-FFF2-40B4-BE49-F238E27FC236}">
                <a16:creationId xmlns:a16="http://schemas.microsoft.com/office/drawing/2014/main" id="{1ECB3F99-1099-4F6B-BB40-B13FD6A94E96}"/>
              </a:ext>
            </a:extLst>
          </p:cNvPr>
          <p:cNvGrpSpPr/>
          <p:nvPr/>
        </p:nvGrpSpPr>
        <p:grpSpPr>
          <a:xfrm>
            <a:off x="4055114" y="756746"/>
            <a:ext cx="711200" cy="307777"/>
            <a:chOff x="1520109" y="1011443"/>
            <a:chExt cx="711200" cy="307777"/>
          </a:xfrm>
        </p:grpSpPr>
        <p:sp>
          <p:nvSpPr>
            <p:cNvPr id="6" name="楕円 5">
              <a:extLst>
                <a:ext uri="{FF2B5EF4-FFF2-40B4-BE49-F238E27FC236}">
                  <a16:creationId xmlns:a16="http://schemas.microsoft.com/office/drawing/2014/main" id="{15F32FE0-6FA2-4B1E-B068-959C06A27622}"/>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7" name="テキスト ボックス 6">
              <a:extLst>
                <a:ext uri="{FF2B5EF4-FFF2-40B4-BE49-F238E27FC236}">
                  <a16:creationId xmlns:a16="http://schemas.microsoft.com/office/drawing/2014/main" id="{07F03966-CA8E-4378-9227-89617676D49E}"/>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2a-2</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8" name="グループ化 7"/>
          <p:cNvGrpSpPr/>
          <p:nvPr/>
        </p:nvGrpSpPr>
        <p:grpSpPr>
          <a:xfrm>
            <a:off x="5136922" y="743106"/>
            <a:ext cx="711200" cy="307777"/>
            <a:chOff x="5059856" y="2088416"/>
            <a:chExt cx="711200" cy="307777"/>
          </a:xfrm>
        </p:grpSpPr>
        <p:sp>
          <p:nvSpPr>
            <p:cNvPr id="15" name="楕円 14">
              <a:extLst>
                <a:ext uri="{FF2B5EF4-FFF2-40B4-BE49-F238E27FC236}">
                  <a16:creationId xmlns:a16="http://schemas.microsoft.com/office/drawing/2014/main" id="{402C2C8A-BF48-495D-96E8-8868B197C179}"/>
                </a:ext>
              </a:extLst>
            </p:cNvPr>
            <p:cNvSpPr/>
            <p:nvPr/>
          </p:nvSpPr>
          <p:spPr>
            <a:xfrm>
              <a:off x="5089873" y="2105674"/>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16" name="テキスト ボックス 15">
              <a:extLst>
                <a:ext uri="{FF2B5EF4-FFF2-40B4-BE49-F238E27FC236}">
                  <a16:creationId xmlns:a16="http://schemas.microsoft.com/office/drawing/2014/main" id="{D5B0616B-47E5-4DBF-9F2B-9EABA847C057}"/>
                </a:ext>
              </a:extLst>
            </p:cNvPr>
            <p:cNvSpPr txBox="1"/>
            <p:nvPr/>
          </p:nvSpPr>
          <p:spPr>
            <a:xfrm>
              <a:off x="5059856" y="208841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2a-3</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7" name="グループ化 16">
            <a:extLst>
              <a:ext uri="{FF2B5EF4-FFF2-40B4-BE49-F238E27FC236}">
                <a16:creationId xmlns:a16="http://schemas.microsoft.com/office/drawing/2014/main" id="{B5C44C0E-231A-4BB5-9FAF-9F9E16D72B70}"/>
              </a:ext>
            </a:extLst>
          </p:cNvPr>
          <p:cNvGrpSpPr/>
          <p:nvPr/>
        </p:nvGrpSpPr>
        <p:grpSpPr>
          <a:xfrm>
            <a:off x="6298966" y="743106"/>
            <a:ext cx="711200" cy="307777"/>
            <a:chOff x="1520109" y="1011443"/>
            <a:chExt cx="711200" cy="307777"/>
          </a:xfrm>
        </p:grpSpPr>
        <p:sp>
          <p:nvSpPr>
            <p:cNvPr id="18" name="楕円 17">
              <a:extLst>
                <a:ext uri="{FF2B5EF4-FFF2-40B4-BE49-F238E27FC236}">
                  <a16:creationId xmlns:a16="http://schemas.microsoft.com/office/drawing/2014/main" id="{1F58C50B-F1C8-4A39-8163-78C4F30605AF}"/>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19" name="テキスト ボックス 18">
              <a:extLst>
                <a:ext uri="{FF2B5EF4-FFF2-40B4-BE49-F238E27FC236}">
                  <a16:creationId xmlns:a16="http://schemas.microsoft.com/office/drawing/2014/main" id="{0358F3FF-E9D3-4A9D-8AAD-8B3A0C9821E6}"/>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2a-4</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21" name="グループ化 20">
            <a:extLst>
              <a:ext uri="{FF2B5EF4-FFF2-40B4-BE49-F238E27FC236}">
                <a16:creationId xmlns:a16="http://schemas.microsoft.com/office/drawing/2014/main" id="{02CBB125-5C0A-40D4-9072-B9BC61B92350}"/>
              </a:ext>
            </a:extLst>
          </p:cNvPr>
          <p:cNvGrpSpPr/>
          <p:nvPr/>
        </p:nvGrpSpPr>
        <p:grpSpPr>
          <a:xfrm>
            <a:off x="7425688" y="711870"/>
            <a:ext cx="711200" cy="336632"/>
            <a:chOff x="1520109" y="1011443"/>
            <a:chExt cx="711200" cy="307777"/>
          </a:xfrm>
        </p:grpSpPr>
        <p:sp>
          <p:nvSpPr>
            <p:cNvPr id="22" name="楕円 21">
              <a:extLst>
                <a:ext uri="{FF2B5EF4-FFF2-40B4-BE49-F238E27FC236}">
                  <a16:creationId xmlns:a16="http://schemas.microsoft.com/office/drawing/2014/main" id="{D9CF0B72-93C7-4280-BA2F-623BE73DFC7F}"/>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23" name="テキスト ボックス 22">
              <a:extLst>
                <a:ext uri="{FF2B5EF4-FFF2-40B4-BE49-F238E27FC236}">
                  <a16:creationId xmlns:a16="http://schemas.microsoft.com/office/drawing/2014/main" id="{D3B0E08F-66B0-4F43-953A-B5CCD9DA7670}"/>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2a-5</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27" name="グループ化 26">
            <a:extLst>
              <a:ext uri="{FF2B5EF4-FFF2-40B4-BE49-F238E27FC236}">
                <a16:creationId xmlns:a16="http://schemas.microsoft.com/office/drawing/2014/main" id="{23360FD7-0EF1-4A0D-886B-C9E2A38383B3}"/>
              </a:ext>
            </a:extLst>
          </p:cNvPr>
          <p:cNvGrpSpPr/>
          <p:nvPr/>
        </p:nvGrpSpPr>
        <p:grpSpPr>
          <a:xfrm>
            <a:off x="1097921" y="2171164"/>
            <a:ext cx="711200" cy="307777"/>
            <a:chOff x="1550126" y="993471"/>
            <a:chExt cx="711200" cy="307777"/>
          </a:xfrm>
        </p:grpSpPr>
        <p:sp>
          <p:nvSpPr>
            <p:cNvPr id="28" name="楕円 2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29" name="テキスト ボックス 28">
              <a:extLst>
                <a:ext uri="{FF2B5EF4-FFF2-40B4-BE49-F238E27FC236}">
                  <a16:creationId xmlns:a16="http://schemas.microsoft.com/office/drawing/2014/main" id="{C8905663-BFED-45D1-BE05-F8F61FFFD381}"/>
                </a:ext>
              </a:extLst>
            </p:cNvPr>
            <p:cNvSpPr txBox="1"/>
            <p:nvPr/>
          </p:nvSpPr>
          <p:spPr>
            <a:xfrm>
              <a:off x="1550126" y="993471"/>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2a-1</a:t>
              </a:r>
              <a:endParaRPr lang="ja-JP" altLang="en-US" sz="1400" dirty="0">
                <a:solidFill>
                  <a:srgbClr val="FF0000"/>
                </a:solidFill>
                <a:latin typeface="Segoe UI" panose="020B0502040204020203" pitchFamily="34" charset="0"/>
                <a:cs typeface="Segoe UI" panose="020B0502040204020203" pitchFamily="34" charset="0"/>
              </a:endParaRPr>
            </a:p>
          </p:txBody>
        </p:sp>
      </p:grpSp>
      <p:sp>
        <p:nvSpPr>
          <p:cNvPr id="36" name="テキスト ボックス 35"/>
          <p:cNvSpPr txBox="1"/>
          <p:nvPr/>
        </p:nvSpPr>
        <p:spPr>
          <a:xfrm>
            <a:off x="71930" y="123929"/>
            <a:ext cx="5525787" cy="295017"/>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pPr algn="just">
              <a:lnSpc>
                <a:spcPts val="1500"/>
              </a:lnSpc>
            </a:pPr>
            <a:r>
              <a:rPr lang="en-US" altLang="ja-JP" sz="1800" dirty="0">
                <a:latin typeface="Arial" panose="020B0604020202020204" pitchFamily="34" charset="0"/>
                <a:ea typeface="Meiryo UI" panose="020B0604030504040204" pitchFamily="50" charset="-128"/>
                <a:cs typeface="Arial" panose="020B0604020202020204" pitchFamily="34" charset="0"/>
              </a:rPr>
              <a:t>2a. Verification for New Design point </a:t>
            </a:r>
            <a:endParaRPr lang="ja-JP" altLang="ja-JP" sz="1800" dirty="0">
              <a:latin typeface="Arial" panose="020B0604020202020204" pitchFamily="34" charset="0"/>
              <a:ea typeface="Meiryo UI" panose="020B0604030504040204" pitchFamily="50" charset="-128"/>
              <a:cs typeface="Arial" panose="020B0604020202020204" pitchFamily="34" charset="0"/>
            </a:endParaRPr>
          </a:p>
        </p:txBody>
      </p:sp>
      <p:grpSp>
        <p:nvGrpSpPr>
          <p:cNvPr id="30" name="グループ化 29">
            <a:extLst>
              <a:ext uri="{FF2B5EF4-FFF2-40B4-BE49-F238E27FC236}">
                <a16:creationId xmlns:a16="http://schemas.microsoft.com/office/drawing/2014/main" id="{F9BC02C8-CBD7-462D-A8A2-EFA8969C07CF}"/>
              </a:ext>
            </a:extLst>
          </p:cNvPr>
          <p:cNvGrpSpPr/>
          <p:nvPr/>
        </p:nvGrpSpPr>
        <p:grpSpPr>
          <a:xfrm>
            <a:off x="1097921" y="3502602"/>
            <a:ext cx="711200" cy="307777"/>
            <a:chOff x="1520109" y="1011443"/>
            <a:chExt cx="711200" cy="307777"/>
          </a:xfrm>
        </p:grpSpPr>
        <p:sp>
          <p:nvSpPr>
            <p:cNvPr id="31" name="楕円 30">
              <a:extLst>
                <a:ext uri="{FF2B5EF4-FFF2-40B4-BE49-F238E27FC236}">
                  <a16:creationId xmlns:a16="http://schemas.microsoft.com/office/drawing/2014/main" id="{E8953DE3-2C44-41CC-B262-5CE67653D1FD}"/>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32" name="テキスト ボックス 31">
              <a:extLst>
                <a:ext uri="{FF2B5EF4-FFF2-40B4-BE49-F238E27FC236}">
                  <a16:creationId xmlns:a16="http://schemas.microsoft.com/office/drawing/2014/main" id="{96A4C7A2-2A6F-4FCE-89BF-D0D54A07E5C0}"/>
                </a:ext>
              </a:extLst>
            </p:cNvPr>
            <p:cNvSpPr txBox="1"/>
            <p:nvPr/>
          </p:nvSpPr>
          <p:spPr>
            <a:xfrm>
              <a:off x="1520109" y="1011443"/>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2a-6</a:t>
              </a:r>
              <a:endParaRPr lang="ja-JP" altLang="en-US" sz="1400" dirty="0">
                <a:solidFill>
                  <a:srgbClr val="FF0000"/>
                </a:solidFill>
                <a:latin typeface="Segoe UI" panose="020B0502040204020203" pitchFamily="34" charset="0"/>
                <a:cs typeface="Segoe UI" panose="020B0502040204020203" pitchFamily="34" charset="0"/>
              </a:endParaRPr>
            </a:p>
          </p:txBody>
        </p:sp>
      </p:grpSp>
      <p:sp>
        <p:nvSpPr>
          <p:cNvPr id="39" name="正方形/長方形 38">
            <a:extLst>
              <a:ext uri="{FF2B5EF4-FFF2-40B4-BE49-F238E27FC236}">
                <a16:creationId xmlns:a16="http://schemas.microsoft.com/office/drawing/2014/main" id="{6A88F816-9E34-4FF3-94EE-FEECC13C1B94}"/>
              </a:ext>
            </a:extLst>
          </p:cNvPr>
          <p:cNvSpPr/>
          <p:nvPr/>
        </p:nvSpPr>
        <p:spPr>
          <a:xfrm>
            <a:off x="287534" y="4307069"/>
            <a:ext cx="11730927" cy="1600438"/>
          </a:xfrm>
          <a:prstGeom prst="rect">
            <a:avLst/>
          </a:prstGeom>
          <a:solidFill>
            <a:schemeClr val="bg1">
              <a:lumMod val="95000"/>
            </a:schemeClr>
          </a:solidFill>
        </p:spPr>
        <p:txBody>
          <a:bodyPr wrap="square" rtlCol="0">
            <a:spAutoFit/>
          </a:bodyPr>
          <a:lstStyle/>
          <a:p>
            <a:r>
              <a:rPr lang="en-US" altLang="ja-JP" sz="1400" b="1" dirty="0">
                <a:latin typeface="Arial" panose="020B0604020202020204" pitchFamily="34" charset="0"/>
                <a:cs typeface="Arial" panose="020B0604020202020204" pitchFamily="34" charset="0"/>
              </a:rPr>
              <a:t>2a-4)</a:t>
            </a:r>
            <a:r>
              <a:rPr lang="ja-JP" altLang="en-US" sz="1400" b="1" dirty="0">
                <a:latin typeface="Arial" panose="020B0604020202020204" pitchFamily="34" charset="0"/>
                <a:cs typeface="Arial" panose="020B0604020202020204" pitchFamily="34" charset="0"/>
              </a:rPr>
              <a:t> </a:t>
            </a:r>
            <a:r>
              <a:rPr lang="en-US" altLang="ja-JP" sz="1400" dirty="0">
                <a:latin typeface="Arial" panose="020B0604020202020204" pitchFamily="34" charset="0"/>
                <a:cs typeface="Arial" panose="020B0604020202020204" pitchFamily="34" charset="0"/>
              </a:rPr>
              <a:t>Select "Yes" for parameters whose electrical characteristics are to be checked using a sample. Select "No" for parameters whose electrical characteristics are not to be checked.</a:t>
            </a:r>
            <a:endParaRPr lang="ja-JP" altLang="en-US" sz="1400" dirty="0">
              <a:latin typeface="Arial" panose="020B0604020202020204" pitchFamily="34" charset="0"/>
              <a:cs typeface="Arial" panose="020B0604020202020204" pitchFamily="34" charset="0"/>
            </a:endParaRPr>
          </a:p>
          <a:p>
            <a:endParaRPr lang="en-US" altLang="ja-JP" sz="1400" b="1" dirty="0"/>
          </a:p>
          <a:p>
            <a:r>
              <a:rPr lang="en-US" altLang="ja-JP" sz="1400" b="1" dirty="0">
                <a:latin typeface="Arial" panose="020B0604020202020204" pitchFamily="34" charset="0"/>
                <a:cs typeface="Arial" panose="020B0604020202020204" pitchFamily="34" charset="0"/>
              </a:rPr>
              <a:t>2a-5) </a:t>
            </a:r>
            <a:r>
              <a:rPr lang="en-US" altLang="ja-JP" sz="1400" dirty="0">
                <a:latin typeface="Arial" panose="020B0604020202020204" pitchFamily="34" charset="0"/>
                <a:cs typeface="Arial" panose="020B0604020202020204" pitchFamily="34" charset="0"/>
              </a:rPr>
              <a:t>If “Yes” is selected in any parameter in 2a-4), write electrical characterization results selecting by “OK” or “NG”. The actual confirmation results need to be submitted as summarized evidence documents. If the result is not yet available, provide the expected completion date.</a:t>
            </a:r>
          </a:p>
          <a:p>
            <a:r>
              <a:rPr lang="ja-JP" altLang="en-US" sz="1400" b="1" dirty="0"/>
              <a:t>　　</a:t>
            </a:r>
          </a:p>
          <a:p>
            <a:r>
              <a:rPr lang="en-US" altLang="ja-JP" sz="1400" b="1" dirty="0">
                <a:latin typeface="Arial" panose="020B0604020202020204" pitchFamily="34" charset="0"/>
                <a:cs typeface="Arial" panose="020B0604020202020204" pitchFamily="34" charset="0"/>
              </a:rPr>
              <a:t>2a-6) </a:t>
            </a:r>
            <a:r>
              <a:rPr lang="en-US" altLang="ja-JP" sz="1400" dirty="0">
                <a:latin typeface="Arial" panose="020B0604020202020204" pitchFamily="34" charset="0"/>
                <a:cs typeface="Arial" panose="020B0604020202020204" pitchFamily="34" charset="0"/>
              </a:rPr>
              <a:t>If “Yes” is selected in 2a-2) to 2a-4), add a comment No. in the applicable item and provide additional explanation in 2a-6).</a:t>
            </a:r>
            <a:endParaRPr lang="ja-JP" altLang="en-US" sz="1400" b="1" dirty="0"/>
          </a:p>
        </p:txBody>
      </p:sp>
      <p:sp>
        <p:nvSpPr>
          <p:cNvPr id="2" name="テキスト ボックス 1">
            <a:extLst>
              <a:ext uri="{FF2B5EF4-FFF2-40B4-BE49-F238E27FC236}">
                <a16:creationId xmlns:a16="http://schemas.microsoft.com/office/drawing/2014/main" id="{FB69E3D6-0C1F-94B2-9C2D-C50B7D087E27}"/>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315148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96A5A09E-C8DD-4C6E-B4FB-199D6049FFB4}"/>
              </a:ext>
            </a:extLst>
          </p:cNvPr>
          <p:cNvSpPr txBox="1"/>
          <p:nvPr/>
        </p:nvSpPr>
        <p:spPr>
          <a:xfrm>
            <a:off x="7664508" y="825770"/>
            <a:ext cx="4420940" cy="4555093"/>
          </a:xfrm>
          <a:prstGeom prst="rect">
            <a:avLst/>
          </a:prstGeom>
          <a:solidFill>
            <a:schemeClr val="bg1">
              <a:lumMod val="95000"/>
            </a:schemeClr>
          </a:solidFill>
        </p:spPr>
        <p:txBody>
          <a:bodyPr wrap="square" rtlCol="0">
            <a:spAutoFit/>
          </a:bodyPr>
          <a:lstStyle/>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2b-1</a:t>
            </a:r>
            <a:r>
              <a:rPr lang="ja-JP" altLang="en-US"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Manually copy the “Technical Aspect”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selected in 1-1).</a:t>
            </a:r>
          </a:p>
          <a:p>
            <a:endParaRPr kumimoji="1" lang="en-US" altLang="ja-JP" sz="1400" b="1" dirty="0"/>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2b-2)  Site:</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if new manufacturing site, write “</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X</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4M1E</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If any “Minor Change” or  “New Technology” is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applicable in the section 1, write “</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X</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OR</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If any “</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X</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is applicable in the above 2</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items, write “</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X</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p>
          <a:p>
            <a:r>
              <a:rPr lang="ja-JP" altLang="en-US" sz="1400" b="1" dirty="0"/>
              <a:t>　　　　　</a:t>
            </a:r>
            <a:endParaRPr lang="en-US" altLang="ja-JP" sz="1400" b="1" dirty="0"/>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2b-3</a:t>
            </a:r>
            <a:r>
              <a:rPr lang="ja-JP" altLang="en-US"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Write all possible combination risk for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each technical aspects.</a:t>
            </a:r>
            <a:endParaRPr lang="en-US" altLang="ja-JP" sz="1400" b="1" dirty="0"/>
          </a:p>
          <a:p>
            <a:endParaRPr kumimoji="1" lang="en-US" altLang="ja-JP" sz="1400" b="1" dirty="0"/>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2b-4</a:t>
            </a:r>
            <a:r>
              <a:rPr lang="ja-JP" altLang="en-US"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If there is production experience as an individual</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aspects, but no experience as a combination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 write about the production experience so far,</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such as minor change point(s)</a:t>
            </a:r>
            <a:endParaRPr lang="en-US" altLang="ja-JP" sz="1400" b="1" dirty="0"/>
          </a:p>
          <a:p>
            <a:endParaRPr lang="en-US" altLang="ja-JP" sz="1400" b="1" dirty="0"/>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2b-5)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Copy the concerns from the “Manufacturing</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Technology Survey Sheet”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using the drop-down menu.</a:t>
            </a:r>
            <a:endParaRPr lang="en-US" altLang="ja-JP" sz="1400" b="1" dirty="0"/>
          </a:p>
        </p:txBody>
      </p:sp>
      <p:sp>
        <p:nvSpPr>
          <p:cNvPr id="19" name="テキスト ボックス 18"/>
          <p:cNvSpPr txBox="1"/>
          <p:nvPr/>
        </p:nvSpPr>
        <p:spPr>
          <a:xfrm>
            <a:off x="82504" y="53057"/>
            <a:ext cx="5594775" cy="646331"/>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en-US" altLang="ja-JP" sz="1800" dirty="0">
                <a:latin typeface="Arial" panose="020B0604020202020204" pitchFamily="34" charset="0"/>
                <a:ea typeface="Meiryo UI" panose="020B0604030504040204" pitchFamily="50" charset="-128"/>
                <a:cs typeface="Arial" panose="020B0604020202020204" pitchFamily="34" charset="0"/>
              </a:rPr>
              <a:t>2b. Combination Impact Confirmation &amp; </a:t>
            </a:r>
          </a:p>
          <a:p>
            <a:r>
              <a:rPr lang="en-US" altLang="ja-JP" sz="1800" dirty="0">
                <a:latin typeface="Arial" panose="020B0604020202020204" pitchFamily="34" charset="0"/>
                <a:ea typeface="Meiryo UI" panose="020B0604030504040204" pitchFamily="50" charset="-128"/>
                <a:cs typeface="Arial" panose="020B0604020202020204" pitchFamily="34" charset="0"/>
              </a:rPr>
              <a:t>Validation Item Selection (1/2)</a:t>
            </a:r>
            <a:endParaRPr lang="ja-JP" altLang="en-US" sz="1800" dirty="0">
              <a:latin typeface="Arial" panose="020B0604020202020204" pitchFamily="34" charset="0"/>
              <a:ea typeface="Meiryo UI" panose="020B0604030504040204" pitchFamily="50" charset="-128"/>
              <a:cs typeface="Arial" panose="020B0604020202020204" pitchFamily="34" charset="0"/>
            </a:endParaRPr>
          </a:p>
        </p:txBody>
      </p:sp>
      <p:grpSp>
        <p:nvGrpSpPr>
          <p:cNvPr id="45" name="グループ化 44"/>
          <p:cNvGrpSpPr/>
          <p:nvPr/>
        </p:nvGrpSpPr>
        <p:grpSpPr>
          <a:xfrm>
            <a:off x="6905138" y="2639986"/>
            <a:ext cx="711200" cy="307777"/>
            <a:chOff x="6553348" y="3652876"/>
            <a:chExt cx="711200" cy="307777"/>
          </a:xfrm>
        </p:grpSpPr>
        <p:sp>
          <p:nvSpPr>
            <p:cNvPr id="46" name="楕円 45">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47" name="テキスト ボックス 46">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2b-8</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48" name="グループ化 47"/>
          <p:cNvGrpSpPr/>
          <p:nvPr/>
        </p:nvGrpSpPr>
        <p:grpSpPr>
          <a:xfrm>
            <a:off x="5321679" y="2597265"/>
            <a:ext cx="711200" cy="307777"/>
            <a:chOff x="6553348" y="3652876"/>
            <a:chExt cx="711200" cy="307777"/>
          </a:xfrm>
        </p:grpSpPr>
        <p:sp>
          <p:nvSpPr>
            <p:cNvPr id="49" name="楕円 48">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0" name="テキスト ボックス 49">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2b-7</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1" name="グループ化 50"/>
          <p:cNvGrpSpPr/>
          <p:nvPr/>
        </p:nvGrpSpPr>
        <p:grpSpPr>
          <a:xfrm>
            <a:off x="2896447" y="2069529"/>
            <a:ext cx="711200" cy="307777"/>
            <a:chOff x="6553348" y="3652876"/>
            <a:chExt cx="711200" cy="307777"/>
          </a:xfrm>
        </p:grpSpPr>
        <p:sp>
          <p:nvSpPr>
            <p:cNvPr id="52" name="楕円 51">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3" name="テキスト ボックス 52">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2b-5</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4" name="グループ化 53"/>
          <p:cNvGrpSpPr/>
          <p:nvPr/>
        </p:nvGrpSpPr>
        <p:grpSpPr>
          <a:xfrm>
            <a:off x="1943103" y="2063708"/>
            <a:ext cx="711200" cy="307777"/>
            <a:chOff x="6553348" y="3652876"/>
            <a:chExt cx="711200" cy="307777"/>
          </a:xfrm>
        </p:grpSpPr>
        <p:sp>
          <p:nvSpPr>
            <p:cNvPr id="55" name="楕円 54">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6" name="テキスト ボックス 55">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2b-4</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61" name="グループ化 60"/>
          <p:cNvGrpSpPr/>
          <p:nvPr/>
        </p:nvGrpSpPr>
        <p:grpSpPr>
          <a:xfrm>
            <a:off x="1297639" y="2069530"/>
            <a:ext cx="711200" cy="307777"/>
            <a:chOff x="6553348" y="3652876"/>
            <a:chExt cx="711200" cy="307777"/>
          </a:xfrm>
        </p:grpSpPr>
        <p:sp>
          <p:nvSpPr>
            <p:cNvPr id="62" name="楕円 61">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3" name="テキスト ボックス 62">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2b-3</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64" name="グループ化 63"/>
          <p:cNvGrpSpPr/>
          <p:nvPr/>
        </p:nvGrpSpPr>
        <p:grpSpPr>
          <a:xfrm>
            <a:off x="752016" y="2069530"/>
            <a:ext cx="711200" cy="307777"/>
            <a:chOff x="6553348" y="3652876"/>
            <a:chExt cx="711200" cy="307777"/>
          </a:xfrm>
        </p:grpSpPr>
        <p:sp>
          <p:nvSpPr>
            <p:cNvPr id="65" name="楕円 64">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6" name="テキスト ボックス 65">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2b-2</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67" name="グループ化 66"/>
          <p:cNvGrpSpPr/>
          <p:nvPr/>
        </p:nvGrpSpPr>
        <p:grpSpPr>
          <a:xfrm>
            <a:off x="106552" y="2069530"/>
            <a:ext cx="711200" cy="307777"/>
            <a:chOff x="6553348" y="3652876"/>
            <a:chExt cx="711200" cy="307777"/>
          </a:xfrm>
        </p:grpSpPr>
        <p:sp>
          <p:nvSpPr>
            <p:cNvPr id="68" name="楕円 67">
              <a:extLst>
                <a:ext uri="{FF2B5EF4-FFF2-40B4-BE49-F238E27FC236}">
                  <a16:creationId xmlns:a16="http://schemas.microsoft.com/office/drawing/2014/main" id="{D9CF0B72-93C7-4280-BA2F-623BE73DFC7F}"/>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9" name="テキスト ボックス 68">
              <a:extLst>
                <a:ext uri="{FF2B5EF4-FFF2-40B4-BE49-F238E27FC236}">
                  <a16:creationId xmlns:a16="http://schemas.microsoft.com/office/drawing/2014/main" id="{D3B0E08F-66B0-4F43-953A-B5CCD9DA7670}"/>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3" name="グループ化 2">
            <a:extLst>
              <a:ext uri="{FF2B5EF4-FFF2-40B4-BE49-F238E27FC236}">
                <a16:creationId xmlns:a16="http://schemas.microsoft.com/office/drawing/2014/main" id="{D6C04F6B-5F89-5643-68A3-1E0070BFC86C}"/>
              </a:ext>
            </a:extLst>
          </p:cNvPr>
          <p:cNvGrpSpPr/>
          <p:nvPr/>
        </p:nvGrpSpPr>
        <p:grpSpPr>
          <a:xfrm>
            <a:off x="3813066" y="2069529"/>
            <a:ext cx="711200" cy="307777"/>
            <a:chOff x="6553348" y="3652876"/>
            <a:chExt cx="711200" cy="307777"/>
          </a:xfrm>
        </p:grpSpPr>
        <p:sp>
          <p:nvSpPr>
            <p:cNvPr id="5" name="楕円 4">
              <a:extLst>
                <a:ext uri="{FF2B5EF4-FFF2-40B4-BE49-F238E27FC236}">
                  <a16:creationId xmlns:a16="http://schemas.microsoft.com/office/drawing/2014/main" id="{4691DA0D-7532-76B7-4EBA-E7DFAD3EE614}"/>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 name="テキスト ボックス 5">
              <a:extLst>
                <a:ext uri="{FF2B5EF4-FFF2-40B4-BE49-F238E27FC236}">
                  <a16:creationId xmlns:a16="http://schemas.microsoft.com/office/drawing/2014/main" id="{5012E4EE-3A7F-698B-DB99-4B1EBC81B06F}"/>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2b-6</a:t>
              </a:r>
              <a:endParaRPr lang="ja-JP" altLang="en-US" sz="1400" dirty="0">
                <a:solidFill>
                  <a:srgbClr val="FF0000"/>
                </a:solidFill>
                <a:latin typeface="Segoe UI" panose="020B0502040204020203" pitchFamily="34" charset="0"/>
                <a:cs typeface="Segoe UI" panose="020B0502040204020203" pitchFamily="34" charset="0"/>
              </a:endParaRPr>
            </a:p>
          </p:txBody>
        </p:sp>
      </p:grpSp>
      <p:sp>
        <p:nvSpPr>
          <p:cNvPr id="4" name="テキスト ボックス 3">
            <a:extLst>
              <a:ext uri="{FF2B5EF4-FFF2-40B4-BE49-F238E27FC236}">
                <a16:creationId xmlns:a16="http://schemas.microsoft.com/office/drawing/2014/main" id="{05BB605C-B951-0B3E-EA39-1BB563AE408A}"/>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pic>
        <p:nvPicPr>
          <p:cNvPr id="7" name="図 6">
            <a:extLst>
              <a:ext uri="{FF2B5EF4-FFF2-40B4-BE49-F238E27FC236}">
                <a16:creationId xmlns:a16="http://schemas.microsoft.com/office/drawing/2014/main" id="{18DD5FAB-8E18-8AC0-4B4C-002492FEEA3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504" y="1147144"/>
            <a:ext cx="7438758" cy="3794154"/>
          </a:xfrm>
          <a:prstGeom prst="rect">
            <a:avLst/>
          </a:prstGeom>
        </p:spPr>
      </p:pic>
      <p:sp>
        <p:nvSpPr>
          <p:cNvPr id="8" name="テキスト ボックス 7">
            <a:extLst>
              <a:ext uri="{FF2B5EF4-FFF2-40B4-BE49-F238E27FC236}">
                <a16:creationId xmlns:a16="http://schemas.microsoft.com/office/drawing/2014/main" id="{58ECC7CD-4F46-1749-C011-ACBC98762A34}"/>
              </a:ext>
            </a:extLst>
          </p:cNvPr>
          <p:cNvSpPr txBox="1"/>
          <p:nvPr/>
        </p:nvSpPr>
        <p:spPr>
          <a:xfrm>
            <a:off x="266650" y="5326144"/>
            <a:ext cx="11818798" cy="1107996"/>
          </a:xfrm>
          <a:prstGeom prst="rect">
            <a:avLst/>
          </a:prstGeom>
          <a:solidFill>
            <a:schemeClr val="bg1">
              <a:lumMod val="95000"/>
            </a:schemeClr>
          </a:solidFill>
        </p:spPr>
        <p:txBody>
          <a:bodyPr wrap="square" rtlCol="0">
            <a:spAutoFit/>
          </a:bodyPr>
          <a:lstStyle/>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2b-6)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Enter the failure mechanism</a:t>
            </a:r>
          </a:p>
          <a:p>
            <a:endParaRPr lang="en-US" altLang="ja-JP" sz="1400" b="1" dirty="0"/>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2b-7)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In case of qualification by similarity using a representative product, write the selecting condition.</a:t>
            </a:r>
          </a:p>
          <a:p>
            <a:endPar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2b-8)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In case of qualification by similarity using a representative product, write the representative product type/part number.</a:t>
            </a:r>
            <a:endParaRPr lang="en-US" altLang="ja-JP" sz="1400" b="1" dirty="0"/>
          </a:p>
        </p:txBody>
      </p:sp>
    </p:spTree>
    <p:extLst>
      <p:ext uri="{BB962C8B-B14F-4D97-AF65-F5344CB8AC3E}">
        <p14:creationId xmlns:p14="http://schemas.microsoft.com/office/powerpoint/2010/main" val="239731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8B912FB8-20D0-420E-6DB4-AAD2F0F5D70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930" y="691834"/>
            <a:ext cx="6852747" cy="4973543"/>
          </a:xfrm>
          <a:prstGeom prst="rect">
            <a:avLst/>
          </a:prstGeom>
        </p:spPr>
      </p:pic>
      <p:sp>
        <p:nvSpPr>
          <p:cNvPr id="16" name="テキスト ボックス 15">
            <a:extLst>
              <a:ext uri="{FF2B5EF4-FFF2-40B4-BE49-F238E27FC236}">
                <a16:creationId xmlns:a16="http://schemas.microsoft.com/office/drawing/2014/main" id="{C03EFC56-E1D5-42DD-BD1D-9685204C759A}"/>
              </a:ext>
            </a:extLst>
          </p:cNvPr>
          <p:cNvSpPr txBox="1"/>
          <p:nvPr/>
        </p:nvSpPr>
        <p:spPr>
          <a:xfrm>
            <a:off x="6947965" y="691834"/>
            <a:ext cx="5200911" cy="6170920"/>
          </a:xfrm>
          <a:prstGeom prst="rect">
            <a:avLst/>
          </a:prstGeom>
          <a:solidFill>
            <a:schemeClr val="bg1">
              <a:lumMod val="95000"/>
            </a:schemeClr>
          </a:solidFill>
        </p:spPr>
        <p:txBody>
          <a:bodyPr wrap="none" rtlCol="0">
            <a:spAutoFit/>
          </a:bodyPr>
          <a:lstStyle/>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2b-9)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Select from the following options and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input the appropriate marking for each test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in relation to the failure mechanism.</a:t>
            </a:r>
          </a:p>
          <a:p>
            <a:endParaRPr lang="en-US" altLang="ja-JP" sz="1400" dirty="0">
              <a:latin typeface="Arial" panose="020B0604020202020204" pitchFamily="34" charset="0"/>
              <a:cs typeface="Arial" panose="020B0604020202020204" pitchFamily="34" charset="0"/>
            </a:endParaRPr>
          </a:p>
          <a:p>
            <a:r>
              <a:rPr lang="ja-JP" altLang="en-US" sz="1400" b="1" dirty="0">
                <a:latin typeface="Arial" panose="020B0604020202020204" pitchFamily="34" charset="0"/>
                <a:cs typeface="Arial" panose="020B0604020202020204" pitchFamily="34" charset="0"/>
              </a:rPr>
              <a:t>　</a:t>
            </a:r>
            <a:r>
              <a:rPr lang="ja-JP" altLang="en-US"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Marking Selections:</a:t>
            </a:r>
          </a:p>
          <a:p>
            <a:r>
              <a:rPr lang="ja-JP" altLang="en-US"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O</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ja-JP" altLang="en-US"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Test item </a:t>
            </a:r>
          </a:p>
          <a:p>
            <a:r>
              <a:rPr lang="ja-JP" altLang="en-US"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ja-JP" altLang="en-US"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Critical test item</a:t>
            </a:r>
          </a:p>
          <a:p>
            <a:r>
              <a:rPr lang="ja-JP" altLang="en-US"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ja-JP" altLang="en-US"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No test</a:t>
            </a:r>
          </a:p>
          <a:p>
            <a:endParaRPr lang="en-US" altLang="ja-JP" sz="1200" dirty="0">
              <a:latin typeface="Arial" panose="020B0604020202020204" pitchFamily="34" charset="0"/>
              <a:cs typeface="Arial" panose="020B0604020202020204" pitchFamily="34" charset="0"/>
            </a:endParaRPr>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2b-10)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Referring to the ZVEI </a:t>
            </a:r>
            <a:r>
              <a:rPr lang="en-US" altLang="ja-JP" sz="1300" dirty="0" err="1">
                <a:solidFill>
                  <a:prstClr val="black"/>
                </a:solidFill>
                <a:latin typeface="Arial" panose="020B0604020202020204" pitchFamily="34" charset="0"/>
                <a:ea typeface="游ゴシック" panose="020B0400000000000000" pitchFamily="50" charset="-128"/>
                <a:cs typeface="Arial" panose="020B0604020202020204" pitchFamily="34" charset="0"/>
              </a:rPr>
              <a:t>DeQuMa</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input the applicable “Type of Change” and “ID”</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(Manually copy from a </a:t>
            </a:r>
            <a:r>
              <a:rPr lang="en-US" altLang="ja-JP" sz="1300" dirty="0" err="1">
                <a:solidFill>
                  <a:prstClr val="black"/>
                </a:solidFill>
                <a:latin typeface="Arial" panose="020B0604020202020204" pitchFamily="34" charset="0"/>
                <a:ea typeface="游ゴシック" panose="020B0400000000000000" pitchFamily="50" charset="-128"/>
                <a:cs typeface="Arial" panose="020B0604020202020204" pitchFamily="34" charset="0"/>
              </a:rPr>
              <a:t>DeQuMa</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sheet)</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dirty="0" err="1">
                <a:solidFill>
                  <a:prstClr val="black"/>
                </a:solidFill>
                <a:latin typeface="Arial" panose="020B0604020202020204" pitchFamily="34" charset="0"/>
                <a:ea typeface="游ゴシック" panose="020B0400000000000000" pitchFamily="50" charset="-128"/>
                <a:cs typeface="Arial" panose="020B0604020202020204" pitchFamily="34" charset="0"/>
              </a:rPr>
              <a:t>DeQuMa</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sheet and its tutorial can be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downloaded from the ZVEI’s website) </a:t>
            </a:r>
          </a:p>
          <a:p>
            <a:endParaRPr lang="en-US" altLang="ja-JP" sz="1400" b="1" dirty="0"/>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2b-11)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Manually copy the evaluation items from the ZVEI </a:t>
            </a:r>
            <a:r>
              <a:rPr lang="en-US" altLang="ja-JP" sz="1300" dirty="0" err="1">
                <a:solidFill>
                  <a:prstClr val="black"/>
                </a:solidFill>
                <a:latin typeface="Arial" panose="020B0604020202020204" pitchFamily="34" charset="0"/>
                <a:ea typeface="游ゴシック" panose="020B0400000000000000" pitchFamily="50" charset="-128"/>
                <a:cs typeface="Arial" panose="020B0604020202020204" pitchFamily="34" charset="0"/>
              </a:rPr>
              <a:t>DeQuMa</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sheet in relation to the ID(s) selected in 2b-10).</a:t>
            </a:r>
            <a:endParaRPr lang="en-US" altLang="ja-JP" sz="1400" b="1" dirty="0"/>
          </a:p>
          <a:p>
            <a:endParaRPr lang="en-US" altLang="ja-JP" sz="1400" b="1" dirty="0"/>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2b-12)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The tests actually performed should be marked with an ‘O’</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O</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ja-JP" altLang="en-US"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Actually performed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ja-JP" altLang="en-US"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Not performed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If additional explanation is required, add a comment No.</a:t>
            </a:r>
            <a:endParaRPr lang="en-US" altLang="ja-JP" sz="1400" b="1" dirty="0"/>
          </a:p>
          <a:p>
            <a:endParaRPr lang="en-US" altLang="ja-JP" sz="1400" b="1" dirty="0"/>
          </a:p>
          <a:p>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2b-13)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If the qualification has been completed,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the results need to be submitted as summarized evidence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documents. If the result is not yet available,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provide the expected completion date.</a:t>
            </a:r>
          </a:p>
          <a:p>
            <a:endParaRPr lang="en-US" altLang="ja-JP" sz="1400" b="1" dirty="0"/>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2b-14) Write additional comments with regards to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the comment No. in 2b-12).</a:t>
            </a:r>
            <a:endParaRPr lang="en-US" altLang="ja-JP" sz="1400" b="1" dirty="0"/>
          </a:p>
        </p:txBody>
      </p:sp>
      <p:sp>
        <p:nvSpPr>
          <p:cNvPr id="54" name="テキスト ボックス 53">
            <a:extLst>
              <a:ext uri="{FF2B5EF4-FFF2-40B4-BE49-F238E27FC236}">
                <a16:creationId xmlns:a16="http://schemas.microsoft.com/office/drawing/2014/main" id="{C03EFC56-E1D5-42DD-BD1D-9685204C759A}"/>
              </a:ext>
            </a:extLst>
          </p:cNvPr>
          <p:cNvSpPr txBox="1"/>
          <p:nvPr/>
        </p:nvSpPr>
        <p:spPr>
          <a:xfrm>
            <a:off x="145218" y="5833173"/>
            <a:ext cx="6755767" cy="861774"/>
          </a:xfrm>
          <a:prstGeom prst="rect">
            <a:avLst/>
          </a:prstGeom>
          <a:solidFill>
            <a:schemeClr val="bg1">
              <a:lumMod val="95000"/>
            </a:schemeClr>
          </a:solidFill>
        </p:spPr>
        <p:txBody>
          <a:bodyPr wrap="square" rtlCol="0">
            <a:spAutoFit/>
          </a:bodyPr>
          <a:lstStyle/>
          <a:p>
            <a:pPr>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For the key check items , conduct tests by the methods specified by ZVEI </a:t>
            </a:r>
            <a:r>
              <a:rPr lang="en-US" altLang="ja-JP" sz="1300" dirty="0" err="1">
                <a:solidFill>
                  <a:prstClr val="black"/>
                </a:solidFill>
                <a:latin typeface="Arial" panose="020B0604020202020204" pitchFamily="34" charset="0"/>
                <a:ea typeface="游ゴシック" panose="020B0400000000000000" pitchFamily="50" charset="-128"/>
                <a:cs typeface="Arial" panose="020B0604020202020204" pitchFamily="34" charset="0"/>
              </a:rPr>
              <a:t>DeQuMa</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or “degradation sign analysis” specified by JEITA EDR-4716. For “@” (critical test item), the judgement on “degradation sign analysis” is possible based on the ECU maker's agreement and the confirmation result by the experts of Semiconductor makers.</a:t>
            </a:r>
            <a:r>
              <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p>
        </p:txBody>
      </p:sp>
      <p:cxnSp>
        <p:nvCxnSpPr>
          <p:cNvPr id="6" name="直線矢印コネクタ 5">
            <a:extLst>
              <a:ext uri="{FF2B5EF4-FFF2-40B4-BE49-F238E27FC236}">
                <a16:creationId xmlns:a16="http://schemas.microsoft.com/office/drawing/2014/main" id="{5B7EFDAB-A156-DCC2-BB3B-917E371D0CFB}"/>
              </a:ext>
            </a:extLst>
          </p:cNvPr>
          <p:cNvCxnSpPr>
            <a:cxnSpLocks/>
          </p:cNvCxnSpPr>
          <p:nvPr/>
        </p:nvCxnSpPr>
        <p:spPr>
          <a:xfrm flipH="1">
            <a:off x="2538270" y="3905549"/>
            <a:ext cx="20016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FD98797-2A2A-B690-004F-D121720A4784}"/>
              </a:ext>
            </a:extLst>
          </p:cNvPr>
          <p:cNvSpPr/>
          <p:nvPr/>
        </p:nvSpPr>
        <p:spPr>
          <a:xfrm>
            <a:off x="2490462" y="4470469"/>
            <a:ext cx="2750022" cy="113184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矢印コネクタ 7">
            <a:extLst>
              <a:ext uri="{FF2B5EF4-FFF2-40B4-BE49-F238E27FC236}">
                <a16:creationId xmlns:a16="http://schemas.microsoft.com/office/drawing/2014/main" id="{5E104B5E-22E7-64E1-838B-62C3264972C2}"/>
              </a:ext>
            </a:extLst>
          </p:cNvPr>
          <p:cNvCxnSpPr>
            <a:cxnSpLocks/>
          </p:cNvCxnSpPr>
          <p:nvPr/>
        </p:nvCxnSpPr>
        <p:spPr>
          <a:xfrm flipV="1">
            <a:off x="2174750" y="5334834"/>
            <a:ext cx="282575" cy="9146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F1E4455E-18EC-0817-FEDD-FC60B63F2762}"/>
              </a:ext>
            </a:extLst>
          </p:cNvPr>
          <p:cNvSpPr/>
          <p:nvPr/>
        </p:nvSpPr>
        <p:spPr>
          <a:xfrm>
            <a:off x="1778558" y="3639021"/>
            <a:ext cx="4999506" cy="2117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AA45752B-5B26-3ECA-75D6-C2E8548D481F}"/>
              </a:ext>
            </a:extLst>
          </p:cNvPr>
          <p:cNvSpPr/>
          <p:nvPr/>
        </p:nvSpPr>
        <p:spPr>
          <a:xfrm>
            <a:off x="2495689" y="3140556"/>
            <a:ext cx="4401714" cy="36249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7E90BFE1-F2CD-7638-5C1C-967ABAC0545F}"/>
              </a:ext>
            </a:extLst>
          </p:cNvPr>
          <p:cNvSpPr/>
          <p:nvPr/>
        </p:nvSpPr>
        <p:spPr>
          <a:xfrm>
            <a:off x="2509271" y="1870818"/>
            <a:ext cx="4401714" cy="7435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矢印コネクタ 12">
            <a:extLst>
              <a:ext uri="{FF2B5EF4-FFF2-40B4-BE49-F238E27FC236}">
                <a16:creationId xmlns:a16="http://schemas.microsoft.com/office/drawing/2014/main" id="{CA78FBB7-0DB4-D940-19E7-CA8CBD425F5E}"/>
              </a:ext>
            </a:extLst>
          </p:cNvPr>
          <p:cNvCxnSpPr>
            <a:cxnSpLocks/>
          </p:cNvCxnSpPr>
          <p:nvPr/>
        </p:nvCxnSpPr>
        <p:spPr>
          <a:xfrm>
            <a:off x="2195134" y="2184861"/>
            <a:ext cx="263575"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B9F07A2-0730-1043-3EB1-62CC2E41D2BA}"/>
              </a:ext>
            </a:extLst>
          </p:cNvPr>
          <p:cNvCxnSpPr>
            <a:cxnSpLocks/>
          </p:cNvCxnSpPr>
          <p:nvPr/>
        </p:nvCxnSpPr>
        <p:spPr>
          <a:xfrm>
            <a:off x="1486828" y="3725543"/>
            <a:ext cx="23867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5" name="グループ化 14">
            <a:extLst>
              <a:ext uri="{FF2B5EF4-FFF2-40B4-BE49-F238E27FC236}">
                <a16:creationId xmlns:a16="http://schemas.microsoft.com/office/drawing/2014/main" id="{D8C2C517-FCD1-2366-8FDD-02A37332AF3B}"/>
              </a:ext>
            </a:extLst>
          </p:cNvPr>
          <p:cNvGrpSpPr/>
          <p:nvPr/>
        </p:nvGrpSpPr>
        <p:grpSpPr>
          <a:xfrm>
            <a:off x="1552355" y="2030069"/>
            <a:ext cx="711200" cy="307777"/>
            <a:chOff x="6553348" y="3652876"/>
            <a:chExt cx="711200" cy="307777"/>
          </a:xfrm>
        </p:grpSpPr>
        <p:sp>
          <p:nvSpPr>
            <p:cNvPr id="17" name="楕円 16">
              <a:extLst>
                <a:ext uri="{FF2B5EF4-FFF2-40B4-BE49-F238E27FC236}">
                  <a16:creationId xmlns:a16="http://schemas.microsoft.com/office/drawing/2014/main" id="{E519331B-D014-A910-3F5E-5C98E8DCDBF7}"/>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18" name="テキスト ボックス 17">
              <a:extLst>
                <a:ext uri="{FF2B5EF4-FFF2-40B4-BE49-F238E27FC236}">
                  <a16:creationId xmlns:a16="http://schemas.microsoft.com/office/drawing/2014/main" id="{922F5EBC-1243-E85C-F7FA-B96ED375C81E}"/>
                </a:ext>
              </a:extLst>
            </p:cNvPr>
            <p:cNvSpPr txBox="1"/>
            <p:nvPr/>
          </p:nvSpPr>
          <p:spPr>
            <a:xfrm>
              <a:off x="6553348" y="3652876"/>
              <a:ext cx="711200"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2b-9</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9" name="グループ化 18">
            <a:extLst>
              <a:ext uri="{FF2B5EF4-FFF2-40B4-BE49-F238E27FC236}">
                <a16:creationId xmlns:a16="http://schemas.microsoft.com/office/drawing/2014/main" id="{B54D09E9-717A-1008-283B-86F941371042}"/>
              </a:ext>
            </a:extLst>
          </p:cNvPr>
          <p:cNvGrpSpPr/>
          <p:nvPr/>
        </p:nvGrpSpPr>
        <p:grpSpPr>
          <a:xfrm>
            <a:off x="1326525" y="3057673"/>
            <a:ext cx="1061432" cy="324372"/>
            <a:chOff x="6553347" y="3652876"/>
            <a:chExt cx="835441" cy="307777"/>
          </a:xfrm>
        </p:grpSpPr>
        <p:sp>
          <p:nvSpPr>
            <p:cNvPr id="20" name="楕円 19">
              <a:extLst>
                <a:ext uri="{FF2B5EF4-FFF2-40B4-BE49-F238E27FC236}">
                  <a16:creationId xmlns:a16="http://schemas.microsoft.com/office/drawing/2014/main" id="{9235D8A1-7BDD-94E7-AFCD-0EE86760D2CA}"/>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21" name="テキスト ボックス 20">
              <a:extLst>
                <a:ext uri="{FF2B5EF4-FFF2-40B4-BE49-F238E27FC236}">
                  <a16:creationId xmlns:a16="http://schemas.microsoft.com/office/drawing/2014/main" id="{E6D22DAF-86C6-2302-37EB-C0FBF2D28A25}"/>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2b-10</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22" name="グループ化 21">
            <a:extLst>
              <a:ext uri="{FF2B5EF4-FFF2-40B4-BE49-F238E27FC236}">
                <a16:creationId xmlns:a16="http://schemas.microsoft.com/office/drawing/2014/main" id="{651AECF6-B545-5D35-11FF-9462EEA038D1}"/>
              </a:ext>
            </a:extLst>
          </p:cNvPr>
          <p:cNvGrpSpPr/>
          <p:nvPr/>
        </p:nvGrpSpPr>
        <p:grpSpPr>
          <a:xfrm>
            <a:off x="4428757" y="3150473"/>
            <a:ext cx="953369" cy="307777"/>
            <a:chOff x="6553347" y="3652876"/>
            <a:chExt cx="835441" cy="307777"/>
          </a:xfrm>
        </p:grpSpPr>
        <p:sp>
          <p:nvSpPr>
            <p:cNvPr id="23" name="楕円 22">
              <a:extLst>
                <a:ext uri="{FF2B5EF4-FFF2-40B4-BE49-F238E27FC236}">
                  <a16:creationId xmlns:a16="http://schemas.microsoft.com/office/drawing/2014/main" id="{61EE8361-B579-4076-F4FD-128AB8ED437C}"/>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1" name="テキスト ボックス 50">
              <a:extLst>
                <a:ext uri="{FF2B5EF4-FFF2-40B4-BE49-F238E27FC236}">
                  <a16:creationId xmlns:a16="http://schemas.microsoft.com/office/drawing/2014/main" id="{853FB62F-AEC4-ABD8-7E5B-64125CBCB3CD}"/>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2b-11</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2" name="グループ化 51">
            <a:extLst>
              <a:ext uri="{FF2B5EF4-FFF2-40B4-BE49-F238E27FC236}">
                <a16:creationId xmlns:a16="http://schemas.microsoft.com/office/drawing/2014/main" id="{895F4EA7-CFB5-B776-F403-4AEF46143D67}"/>
              </a:ext>
            </a:extLst>
          </p:cNvPr>
          <p:cNvGrpSpPr/>
          <p:nvPr/>
        </p:nvGrpSpPr>
        <p:grpSpPr>
          <a:xfrm>
            <a:off x="825189" y="3572462"/>
            <a:ext cx="953369" cy="307777"/>
            <a:chOff x="6553347" y="3652876"/>
            <a:chExt cx="835441" cy="307777"/>
          </a:xfrm>
        </p:grpSpPr>
        <p:sp>
          <p:nvSpPr>
            <p:cNvPr id="53" name="楕円 52">
              <a:extLst>
                <a:ext uri="{FF2B5EF4-FFF2-40B4-BE49-F238E27FC236}">
                  <a16:creationId xmlns:a16="http://schemas.microsoft.com/office/drawing/2014/main" id="{9EEBF0BC-9413-1BF3-AFB0-CCC29E6CCA15}"/>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5" name="テキスト ボックス 54">
              <a:extLst>
                <a:ext uri="{FF2B5EF4-FFF2-40B4-BE49-F238E27FC236}">
                  <a16:creationId xmlns:a16="http://schemas.microsoft.com/office/drawing/2014/main" id="{1950925A-3131-97AD-AAA2-9D5372CAFC80}"/>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2b-12</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6" name="グループ化 55">
            <a:extLst>
              <a:ext uri="{FF2B5EF4-FFF2-40B4-BE49-F238E27FC236}">
                <a16:creationId xmlns:a16="http://schemas.microsoft.com/office/drawing/2014/main" id="{341F7DED-89FF-8D18-0D72-D1472F6998B5}"/>
              </a:ext>
            </a:extLst>
          </p:cNvPr>
          <p:cNvGrpSpPr/>
          <p:nvPr/>
        </p:nvGrpSpPr>
        <p:grpSpPr>
          <a:xfrm>
            <a:off x="2738437" y="3751499"/>
            <a:ext cx="953369" cy="307777"/>
            <a:chOff x="6553347" y="3652876"/>
            <a:chExt cx="835441" cy="307777"/>
          </a:xfrm>
        </p:grpSpPr>
        <p:sp>
          <p:nvSpPr>
            <p:cNvPr id="57" name="楕円 56">
              <a:extLst>
                <a:ext uri="{FF2B5EF4-FFF2-40B4-BE49-F238E27FC236}">
                  <a16:creationId xmlns:a16="http://schemas.microsoft.com/office/drawing/2014/main" id="{E681F053-B9BB-E53A-3E3B-AAFBFC9BDB92}"/>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58" name="テキスト ボックス 57">
              <a:extLst>
                <a:ext uri="{FF2B5EF4-FFF2-40B4-BE49-F238E27FC236}">
                  <a16:creationId xmlns:a16="http://schemas.microsoft.com/office/drawing/2014/main" id="{D9DE2941-CB2B-7F2E-2600-A8714780A0FE}"/>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2b-13</a:t>
              </a:r>
              <a:endParaRPr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59" name="グループ化 58">
            <a:extLst>
              <a:ext uri="{FF2B5EF4-FFF2-40B4-BE49-F238E27FC236}">
                <a16:creationId xmlns:a16="http://schemas.microsoft.com/office/drawing/2014/main" id="{A03FEB3C-8A48-5299-5EAC-433BE5AE4D1B}"/>
              </a:ext>
            </a:extLst>
          </p:cNvPr>
          <p:cNvGrpSpPr/>
          <p:nvPr/>
        </p:nvGrpSpPr>
        <p:grpSpPr>
          <a:xfrm>
            <a:off x="1563934" y="5405089"/>
            <a:ext cx="953369" cy="307777"/>
            <a:chOff x="6553347" y="3652876"/>
            <a:chExt cx="835441" cy="307777"/>
          </a:xfrm>
        </p:grpSpPr>
        <p:sp>
          <p:nvSpPr>
            <p:cNvPr id="60" name="楕円 59">
              <a:extLst>
                <a:ext uri="{FF2B5EF4-FFF2-40B4-BE49-F238E27FC236}">
                  <a16:creationId xmlns:a16="http://schemas.microsoft.com/office/drawing/2014/main" id="{6E5415DF-D066-13D2-8B2C-8FDE902516C0}"/>
                </a:ext>
              </a:extLst>
            </p:cNvPr>
            <p:cNvSpPr/>
            <p:nvPr/>
          </p:nvSpPr>
          <p:spPr>
            <a:xfrm>
              <a:off x="6583365" y="3670134"/>
              <a:ext cx="504000" cy="261619"/>
            </a:xfrm>
            <a:prstGeom prst="ellipse">
              <a:avLst/>
            </a:prstGeom>
            <a:solidFill>
              <a:srgbClr val="FFFFFF">
                <a:alpha val="69804"/>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rgbClr val="FF0000"/>
                </a:solidFill>
                <a:latin typeface="Segoe UI" panose="020B0502040204020203" pitchFamily="34" charset="0"/>
                <a:cs typeface="Segoe UI" panose="020B0502040204020203" pitchFamily="34" charset="0"/>
              </a:endParaRPr>
            </a:p>
          </p:txBody>
        </p:sp>
        <p:sp>
          <p:nvSpPr>
            <p:cNvPr id="61" name="テキスト ボックス 60">
              <a:extLst>
                <a:ext uri="{FF2B5EF4-FFF2-40B4-BE49-F238E27FC236}">
                  <a16:creationId xmlns:a16="http://schemas.microsoft.com/office/drawing/2014/main" id="{4CA6DC03-0B9A-51F2-8569-405F08906382}"/>
                </a:ext>
              </a:extLst>
            </p:cNvPr>
            <p:cNvSpPr txBox="1"/>
            <p:nvPr/>
          </p:nvSpPr>
          <p:spPr>
            <a:xfrm>
              <a:off x="6553347" y="3652876"/>
              <a:ext cx="835441" cy="307777"/>
            </a:xfrm>
            <a:prstGeom prst="rect">
              <a:avLst/>
            </a:prstGeom>
            <a:noFill/>
          </p:spPr>
          <p:txBody>
            <a:bodyPr wrap="square" rtlCol="0">
              <a:spAutoFit/>
            </a:bodyPr>
            <a:lstStyle/>
            <a:p>
              <a:r>
                <a:rPr lang="en-US" altLang="ja-JP" sz="1400" dirty="0">
                  <a:solidFill>
                    <a:srgbClr val="FF0000"/>
                  </a:solidFill>
                  <a:latin typeface="Segoe UI" panose="020B0502040204020203" pitchFamily="34" charset="0"/>
                  <a:cs typeface="Segoe UI" panose="020B0502040204020203" pitchFamily="34" charset="0"/>
                </a:rPr>
                <a:t>2b-14</a:t>
              </a:r>
              <a:endParaRPr lang="ja-JP" altLang="en-US" sz="1400" dirty="0">
                <a:solidFill>
                  <a:srgbClr val="FF0000"/>
                </a:solidFill>
                <a:latin typeface="Segoe UI" panose="020B0502040204020203" pitchFamily="34" charset="0"/>
                <a:cs typeface="Segoe UI" panose="020B0502040204020203" pitchFamily="34" charset="0"/>
              </a:endParaRPr>
            </a:p>
          </p:txBody>
        </p:sp>
      </p:grpSp>
      <p:sp>
        <p:nvSpPr>
          <p:cNvPr id="2" name="テキスト ボックス 1">
            <a:extLst>
              <a:ext uri="{FF2B5EF4-FFF2-40B4-BE49-F238E27FC236}">
                <a16:creationId xmlns:a16="http://schemas.microsoft.com/office/drawing/2014/main" id="{DC68FB36-107E-BD9B-2ACB-6192DB252746}"/>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5" name="テキスト ボックス 4">
            <a:extLst>
              <a:ext uri="{FF2B5EF4-FFF2-40B4-BE49-F238E27FC236}">
                <a16:creationId xmlns:a16="http://schemas.microsoft.com/office/drawing/2014/main" id="{8C07377D-BD05-692B-7854-F0D1C5A666DB}"/>
              </a:ext>
            </a:extLst>
          </p:cNvPr>
          <p:cNvSpPr txBox="1"/>
          <p:nvPr/>
        </p:nvSpPr>
        <p:spPr>
          <a:xfrm>
            <a:off x="82504" y="53057"/>
            <a:ext cx="5594775" cy="646331"/>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r>
              <a:rPr lang="en-US" altLang="ja-JP" sz="1800" dirty="0">
                <a:latin typeface="Arial" panose="020B0604020202020204" pitchFamily="34" charset="0"/>
                <a:ea typeface="Meiryo UI" panose="020B0604030504040204" pitchFamily="50" charset="-128"/>
                <a:cs typeface="Arial" panose="020B0604020202020204" pitchFamily="34" charset="0"/>
              </a:rPr>
              <a:t>2b. Combination Impact Confirmation &amp; </a:t>
            </a:r>
          </a:p>
          <a:p>
            <a:r>
              <a:rPr lang="en-US" altLang="ja-JP" sz="1800" dirty="0">
                <a:latin typeface="Arial" panose="020B0604020202020204" pitchFamily="34" charset="0"/>
                <a:ea typeface="Meiryo UI" panose="020B0604030504040204" pitchFamily="50" charset="-128"/>
                <a:cs typeface="Arial" panose="020B0604020202020204" pitchFamily="34" charset="0"/>
              </a:rPr>
              <a:t>Validation Item Selection (2/2)</a:t>
            </a:r>
            <a:endParaRPr lang="ja-JP" altLang="en-US" sz="1800" dirty="0">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18517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631755042"/>
              </p:ext>
            </p:extLst>
          </p:nvPr>
        </p:nvGraphicFramePr>
        <p:xfrm>
          <a:off x="233935" y="769713"/>
          <a:ext cx="11653265" cy="5454262"/>
        </p:xfrm>
        <a:graphic>
          <a:graphicData uri="http://schemas.openxmlformats.org/drawingml/2006/table">
            <a:tbl>
              <a:tblPr firstRow="1" bandRow="1"/>
              <a:tblGrid>
                <a:gridCol w="776884">
                  <a:extLst>
                    <a:ext uri="{9D8B030D-6E8A-4147-A177-3AD203B41FA5}">
                      <a16:colId xmlns:a16="http://schemas.microsoft.com/office/drawing/2014/main" val="20000"/>
                    </a:ext>
                  </a:extLst>
                </a:gridCol>
                <a:gridCol w="1775736">
                  <a:extLst>
                    <a:ext uri="{9D8B030D-6E8A-4147-A177-3AD203B41FA5}">
                      <a16:colId xmlns:a16="http://schemas.microsoft.com/office/drawing/2014/main" val="20001"/>
                    </a:ext>
                  </a:extLst>
                </a:gridCol>
                <a:gridCol w="1553769">
                  <a:extLst>
                    <a:ext uri="{9D8B030D-6E8A-4147-A177-3AD203B41FA5}">
                      <a16:colId xmlns:a16="http://schemas.microsoft.com/office/drawing/2014/main" val="20002"/>
                    </a:ext>
                  </a:extLst>
                </a:gridCol>
                <a:gridCol w="7546876">
                  <a:extLst>
                    <a:ext uri="{9D8B030D-6E8A-4147-A177-3AD203B41FA5}">
                      <a16:colId xmlns:a16="http://schemas.microsoft.com/office/drawing/2014/main" val="20003"/>
                    </a:ext>
                  </a:extLst>
                </a:gridCol>
              </a:tblGrid>
              <a:tr h="37573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1" kern="1200" dirty="0">
                          <a:solidFill>
                            <a:schemeClr val="tx1"/>
                          </a:solidFill>
                          <a:latin typeface="Arial" panose="020B0604020202020204" pitchFamily="34" charset="0"/>
                          <a:ea typeface="+mn-ea"/>
                          <a:cs typeface="Arial" panose="020B0604020202020204" pitchFamily="34" charset="0"/>
                        </a:rPr>
                        <a:t>No.</a:t>
                      </a: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chemeClr val="bg1">
                        <a:lumMod val="75000"/>
                      </a:schemeClr>
                    </a:solid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1" kern="1200" dirty="0">
                          <a:solidFill>
                            <a:schemeClr val="tx1"/>
                          </a:solidFill>
                          <a:latin typeface="Arial" panose="020B0604020202020204" pitchFamily="34" charset="0"/>
                          <a:ea typeface="+mn-ea"/>
                          <a:cs typeface="Arial" panose="020B0604020202020204" pitchFamily="34" charset="0"/>
                        </a:rPr>
                        <a:t>Date</a:t>
                      </a: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chemeClr val="bg1">
                        <a:lumMod val="75000"/>
                      </a:schemeClr>
                    </a:solid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1" kern="1200" dirty="0">
                          <a:solidFill>
                            <a:schemeClr val="tx1"/>
                          </a:solidFill>
                          <a:latin typeface="Arial" panose="020B0604020202020204" pitchFamily="34" charset="0"/>
                          <a:ea typeface="+mn-ea"/>
                          <a:cs typeface="Arial" panose="020B0604020202020204" pitchFamily="34" charset="0"/>
                        </a:rPr>
                        <a:t>Version</a:t>
                      </a: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chemeClr val="bg1">
                        <a:lumMod val="75000"/>
                      </a:schemeClr>
                    </a:solid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1" kern="1200" dirty="0">
                          <a:solidFill>
                            <a:schemeClr val="tx1"/>
                          </a:solidFill>
                          <a:latin typeface="Arial" panose="020B0604020202020204" pitchFamily="34" charset="0"/>
                          <a:ea typeface="+mn-ea"/>
                          <a:cs typeface="Arial" panose="020B0604020202020204" pitchFamily="34" charset="0"/>
                        </a:rPr>
                        <a:t>Note</a:t>
                      </a: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10000"/>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1</a:t>
                      </a: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2024/**/**</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Rev_**</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First Edition</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2</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3</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4</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5</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530712">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6</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7</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8</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9</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505313">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r>
                        <a:rPr kumimoji="1" lang="en-US" altLang="ja-JP" sz="1400" b="0" kern="1200" dirty="0">
                          <a:solidFill>
                            <a:schemeClr val="tx1"/>
                          </a:solidFill>
                          <a:latin typeface="Arial" panose="020B0604020202020204" pitchFamily="34" charset="0"/>
                          <a:ea typeface="+mn-ea"/>
                          <a:cs typeface="Arial" panose="020B0604020202020204" pitchFamily="34" charset="0"/>
                        </a:rPr>
                        <a:t>10</a:t>
                      </a:r>
                      <a:endParaRPr kumimoji="1" lang="ja-JP" altLang="en-US" sz="1400" b="0"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HG丸ｺﾞｼｯｸM-PRO"/>
                          <a:ea typeface="HG丸ｺﾞｼｯｸM-PRO"/>
                        </a:defRPr>
                      </a:lvl1pPr>
                      <a:lvl2pPr marL="457200" algn="l" defTabSz="914400" rtl="0" eaLnBrk="1" latinLnBrk="0" hangingPunct="1">
                        <a:defRPr kumimoji="1" sz="1800" kern="1200">
                          <a:solidFill>
                            <a:schemeClr val="tx1"/>
                          </a:solidFill>
                          <a:latin typeface="HG丸ｺﾞｼｯｸM-PRO"/>
                          <a:ea typeface="HG丸ｺﾞｼｯｸM-PRO"/>
                        </a:defRPr>
                      </a:lvl2pPr>
                      <a:lvl3pPr marL="914400" algn="l" defTabSz="914400" rtl="0" eaLnBrk="1" latinLnBrk="0" hangingPunct="1">
                        <a:defRPr kumimoji="1" sz="1800" kern="1200">
                          <a:solidFill>
                            <a:schemeClr val="tx1"/>
                          </a:solidFill>
                          <a:latin typeface="HG丸ｺﾞｼｯｸM-PRO"/>
                          <a:ea typeface="HG丸ｺﾞｼｯｸM-PRO"/>
                        </a:defRPr>
                      </a:lvl3pPr>
                      <a:lvl4pPr marL="1371600" algn="l" defTabSz="914400" rtl="0" eaLnBrk="1" latinLnBrk="0" hangingPunct="1">
                        <a:defRPr kumimoji="1" sz="1800" kern="1200">
                          <a:solidFill>
                            <a:schemeClr val="tx1"/>
                          </a:solidFill>
                          <a:latin typeface="HG丸ｺﾞｼｯｸM-PRO"/>
                          <a:ea typeface="HG丸ｺﾞｼｯｸM-PRO"/>
                        </a:defRPr>
                      </a:lvl4pPr>
                      <a:lvl5pPr marL="1828800" algn="l" defTabSz="914400" rtl="0" eaLnBrk="1" latinLnBrk="0" hangingPunct="1">
                        <a:defRPr kumimoji="1" sz="1800" kern="1200">
                          <a:solidFill>
                            <a:schemeClr val="tx1"/>
                          </a:solidFill>
                          <a:latin typeface="HG丸ｺﾞｼｯｸM-PRO"/>
                          <a:ea typeface="HG丸ｺﾞｼｯｸM-PRO"/>
                        </a:defRPr>
                      </a:lvl5pPr>
                      <a:lvl6pPr marL="2286000" algn="l" defTabSz="914400" rtl="0" eaLnBrk="1" latinLnBrk="0" hangingPunct="1">
                        <a:defRPr kumimoji="1" sz="1800" kern="1200">
                          <a:solidFill>
                            <a:schemeClr val="tx1"/>
                          </a:solidFill>
                          <a:latin typeface="HG丸ｺﾞｼｯｸM-PRO"/>
                          <a:ea typeface="HG丸ｺﾞｼｯｸM-PRO"/>
                        </a:defRPr>
                      </a:lvl6pPr>
                      <a:lvl7pPr marL="2743200" algn="l" defTabSz="914400" rtl="0" eaLnBrk="1" latinLnBrk="0" hangingPunct="1">
                        <a:defRPr kumimoji="1" sz="1800" kern="1200">
                          <a:solidFill>
                            <a:schemeClr val="tx1"/>
                          </a:solidFill>
                          <a:latin typeface="HG丸ｺﾞｼｯｸM-PRO"/>
                          <a:ea typeface="HG丸ｺﾞｼｯｸM-PRO"/>
                        </a:defRPr>
                      </a:lvl7pPr>
                      <a:lvl8pPr marL="3200400" algn="l" defTabSz="914400" rtl="0" eaLnBrk="1" latinLnBrk="0" hangingPunct="1">
                        <a:defRPr kumimoji="1" sz="1800" kern="1200">
                          <a:solidFill>
                            <a:schemeClr val="tx1"/>
                          </a:solidFill>
                          <a:latin typeface="HG丸ｺﾞｼｯｸM-PRO"/>
                          <a:ea typeface="HG丸ｺﾞｼｯｸM-PRO"/>
                        </a:defRPr>
                      </a:lvl8pPr>
                      <a:lvl9pPr marL="3657600" algn="l" defTabSz="914400" rtl="0" eaLnBrk="1" latinLnBrk="0" hangingPunct="1">
                        <a:defRPr kumimoji="1" sz="1800" kern="1200">
                          <a:solidFill>
                            <a:schemeClr val="tx1"/>
                          </a:solidFill>
                          <a:latin typeface="HG丸ｺﾞｼｯｸM-PRO"/>
                          <a:ea typeface="HG丸ｺﾞｼｯｸM-PRO"/>
                        </a:defRPr>
                      </a:lvl9pPr>
                    </a:lstStyle>
                    <a:p>
                      <a:pPr algn="ctr"/>
                      <a:endParaRPr kumimoji="1" lang="ja-JP" altLang="en-US" sz="1400" b="1" kern="1200" dirty="0">
                        <a:solidFill>
                          <a:schemeClr val="tx1"/>
                        </a:solidFill>
                        <a:latin typeface="Arial" panose="020B0604020202020204" pitchFamily="34" charset="0"/>
                        <a:ea typeface="+mn-ea"/>
                        <a:cs typeface="Arial" panose="020B0604020202020204" pitchFamily="34" charset="0"/>
                      </a:endParaRPr>
                    </a:p>
                  </a:txBody>
                  <a:tcPr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010167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88259" y="622711"/>
            <a:ext cx="11725835" cy="5893921"/>
          </a:xfrm>
          <a:prstGeom prst="rect">
            <a:avLst/>
          </a:prstGeom>
          <a:noFill/>
        </p:spPr>
        <p:txBody>
          <a:bodyPr wrap="square" rtlCol="0">
            <a:spAutoFit/>
          </a:bodyPr>
          <a:lstStyle/>
          <a:p>
            <a:pPr algn="just">
              <a:lnSpc>
                <a:spcPts val="1500"/>
              </a:lnSpc>
            </a:pPr>
            <a:r>
              <a:rPr lang="ja-JP" altLang="ja-JP" sz="20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id-ID" altLang="ja-JP" sz="2000" b="1" dirty="0">
                <a:solidFill>
                  <a:prstClr val="black"/>
                </a:solidFill>
                <a:latin typeface="Arial" panose="020B0604020202020204" pitchFamily="34" charset="0"/>
                <a:ea typeface="游ゴシック" panose="020B0400000000000000" pitchFamily="50" charset="-128"/>
                <a:cs typeface="Arial" panose="020B0604020202020204" pitchFamily="34" charset="0"/>
              </a:rPr>
              <a:t>Overview</a:t>
            </a:r>
            <a:endParaRPr lang="ja-JP" altLang="ja-JP" sz="2000" b="1"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id-ID" altLang="ja-JP" sz="16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en-US" altLang="ja-JP" sz="16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Manufacturing Technology Survey Sheet is a tool to identify a new point from the experienced parts, technology, and process in order to pick out manufacturing quality risk or product reliability risk at an </a:t>
            </a:r>
            <a:r>
              <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early stage for part approval of new semiconductor device with new technology/process. </a:t>
            </a:r>
            <a:endPar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It is designed to be used as a communication tool for semiconductor makers, ECU makers, and Car makers. Comparison with the experienced semiconductor products, technology, and process is performed based on the following content.</a:t>
            </a:r>
          </a:p>
          <a:p>
            <a:pPr>
              <a:defRPr/>
            </a:pP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ja-JP" altLang="en-US"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Select a new product and an experienced product (multiple selection available) for comparison</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ja-JP" altLang="en-US"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Clarify the differences between new products and experienced products</a:t>
            </a:r>
          </a:p>
          <a:p>
            <a:pPr>
              <a:defRPr/>
            </a:pPr>
            <a:r>
              <a:rPr lang="ja-JP" altLang="en-US"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in terms of the manufacturing methods and materials of each technical aspect</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ja-JP" altLang="en-US"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Check the level of technological new point based on the differences between each technical aspect, </a:t>
            </a:r>
          </a:p>
          <a:p>
            <a:pPr>
              <a:defRPr/>
            </a:pPr>
            <a:r>
              <a:rPr lang="ja-JP" altLang="en-US"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and narrow down the items that need to be considered</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ja-JP" altLang="en-US"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Extract 4M1E impacts and concerns on items requiring consideration</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Manufacturing Technology Assessment Sheet is a tool to identify the evaluation level and qualification items for new points in the manufacturing process and is intended to be used as a communication tool for semiconductor makers, ECU makers, and Car makers. Based on the following content, it clarifies the scope of qualification required for new part approval and the products to be tested.</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ja-JP" altLang="en-US"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Add new points in 4M1E and associate these points with the evaluation items.</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ja-JP" altLang="en-US"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Add a design checklist for part approval to clarify the impact of new adoption on electrical equipment and systems</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ja-JP" altLang="en-US"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Link evaluation items including combination aspects, actual result, failure mechanisms, and representative product</a:t>
            </a:r>
          </a:p>
          <a:p>
            <a:pPr>
              <a:defRPr/>
            </a:pP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defRPr/>
            </a:pPr>
            <a:r>
              <a:rPr lang="en-US" altLang="ja-JP" sz="20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ja-JP" altLang="en-US" sz="20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id-ID" altLang="ja-JP" sz="2000" b="1" dirty="0">
                <a:solidFill>
                  <a:prstClr val="black"/>
                </a:solidFill>
                <a:latin typeface="Arial" panose="020B0604020202020204" pitchFamily="34" charset="0"/>
                <a:ea typeface="游ゴシック" panose="020B0400000000000000" pitchFamily="50" charset="-128"/>
                <a:cs typeface="Arial" panose="020B0604020202020204" pitchFamily="34" charset="0"/>
              </a:rPr>
              <a:t>Purpose</a:t>
            </a:r>
            <a:endParaRPr lang="en-US" altLang="ja-JP" sz="2000" b="1"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Optimization of evaluation item selection by identifying failure risk concerning new manufacturing process </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Throughput improvement and man-hour reduction at suppliers by using a common form</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defRPr/>
            </a:pP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rPr>
              <a:t>Assurance of quality and reliability and time reduction in evaluations for approval of newly developed part</a:t>
            </a:r>
            <a:endParaRPr lang="ja-JP" altLang="ja-JP" sz="14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p:txBody>
      </p:sp>
      <p:sp>
        <p:nvSpPr>
          <p:cNvPr id="3" name="テキスト ボックス 2">
            <a:extLst>
              <a:ext uri="{FF2B5EF4-FFF2-40B4-BE49-F238E27FC236}">
                <a16:creationId xmlns:a16="http://schemas.microsoft.com/office/drawing/2014/main" id="{58E0900F-2DB5-F364-030E-60591B62FDFB}"/>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6" name="テキスト ボックス 5">
            <a:extLst>
              <a:ext uri="{FF2B5EF4-FFF2-40B4-BE49-F238E27FC236}">
                <a16:creationId xmlns:a16="http://schemas.microsoft.com/office/drawing/2014/main" id="{E69D2D68-E656-76E7-7492-15500CFCB668}"/>
              </a:ext>
            </a:extLst>
          </p:cNvPr>
          <p:cNvSpPr txBox="1"/>
          <p:nvPr/>
        </p:nvSpPr>
        <p:spPr>
          <a:xfrm>
            <a:off x="0" y="-23620"/>
            <a:ext cx="5589431" cy="646331"/>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Purpose of</a:t>
            </a: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 </a:t>
            </a:r>
            <a:r>
              <a:rPr lang="en-US" altLang="ja-JP" sz="1800" b="1" dirty="0">
                <a:latin typeface="Arial" panose="020B0604020202020204" pitchFamily="34" charset="0"/>
                <a:ea typeface="Meiryo UI" panose="020B0604030504040204" pitchFamily="50" charset="-128"/>
                <a:cs typeface="Arial" panose="020B0604020202020204" pitchFamily="34" charset="0"/>
              </a:rPr>
              <a:t>Manufacturing Technology </a:t>
            </a:r>
            <a:br>
              <a:rPr lang="en-US" altLang="ja-JP" sz="1800" b="1" dirty="0">
                <a:latin typeface="Arial" panose="020B0604020202020204" pitchFamily="34" charset="0"/>
                <a:ea typeface="Meiryo UI" panose="020B0604030504040204" pitchFamily="50" charset="-128"/>
                <a:cs typeface="Arial" panose="020B0604020202020204" pitchFamily="34" charset="0"/>
              </a:rPr>
            </a:br>
            <a:r>
              <a:rPr lang="en-US" altLang="ja-JP" sz="1800" b="1" dirty="0">
                <a:latin typeface="Arial" panose="020B0604020202020204" pitchFamily="34" charset="0"/>
                <a:ea typeface="Meiryo UI" panose="020B0604030504040204" pitchFamily="50" charset="-128"/>
                <a:cs typeface="Arial" panose="020B0604020202020204" pitchFamily="34" charset="0"/>
              </a:rPr>
              <a:t>Survey / </a:t>
            </a:r>
            <a:r>
              <a:rPr lang="id-ID" altLang="ja-JP" sz="1800" b="1" dirty="0">
                <a:latin typeface="Arial" panose="020B0604020202020204" pitchFamily="34" charset="0"/>
                <a:ea typeface="Meiryo UI" panose="020B0604030504040204" pitchFamily="50" charset="-128"/>
                <a:cs typeface="Arial" panose="020B0604020202020204" pitchFamily="34" charset="0"/>
              </a:rPr>
              <a:t>Assessment Sheet</a:t>
            </a:r>
            <a:r>
              <a:rPr lang="en-US" altLang="ja-JP" sz="1800" b="1" dirty="0">
                <a:latin typeface="Arial" panose="020B0604020202020204" pitchFamily="34" charset="0"/>
                <a:ea typeface="Meiryo UI" panose="020B0604030504040204" pitchFamily="50" charset="-128"/>
                <a:cs typeface="Arial" panose="020B0604020202020204" pitchFamily="34" charset="0"/>
              </a:rPr>
              <a:t> </a:t>
            </a:r>
            <a:endParaRPr kumimoji="1" lang="ja-JP" altLang="en-US" sz="1800" b="1"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Tree>
    <p:extLst>
      <p:ext uri="{BB962C8B-B14F-4D97-AF65-F5344CB8AC3E}">
        <p14:creationId xmlns:p14="http://schemas.microsoft.com/office/powerpoint/2010/main" val="1115621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9045C3F7-E86D-5D5F-5DB2-5649FF421541}"/>
              </a:ext>
            </a:extLst>
          </p:cNvPr>
          <p:cNvPicPr>
            <a:picLocks noChangeAspect="1"/>
          </p:cNvPicPr>
          <p:nvPr/>
        </p:nvPicPr>
        <p:blipFill>
          <a:blip r:embed="rId2"/>
          <a:stretch>
            <a:fillRect/>
          </a:stretch>
        </p:blipFill>
        <p:spPr>
          <a:xfrm>
            <a:off x="-20912" y="1248202"/>
            <a:ext cx="7265739" cy="4878926"/>
          </a:xfrm>
          <a:prstGeom prst="rect">
            <a:avLst/>
          </a:prstGeom>
        </p:spPr>
      </p:pic>
      <p:sp>
        <p:nvSpPr>
          <p:cNvPr id="5" name="正方形/長方形 4"/>
          <p:cNvSpPr/>
          <p:nvPr/>
        </p:nvSpPr>
        <p:spPr>
          <a:xfrm>
            <a:off x="7437211" y="753401"/>
            <a:ext cx="4657450" cy="5709255"/>
          </a:xfrm>
          <a:prstGeom prst="rect">
            <a:avLst/>
          </a:prstGeom>
          <a:noFill/>
        </p:spPr>
        <p:txBody>
          <a:bodyPr wrap="square" rtlCol="0">
            <a:spAutoFit/>
          </a:bodyPr>
          <a:lstStyle/>
          <a:p>
            <a:r>
              <a:rPr lang="ja-JP" altLang="en-US"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Sheet</a:t>
            </a:r>
            <a:r>
              <a:rPr lang="ja-JP" altLang="en-US"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structure</a:t>
            </a:r>
          </a:p>
          <a:p>
            <a:endPar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r>
              <a:rPr lang="en-US" altLang="ja-JP"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Section</a:t>
            </a:r>
            <a:r>
              <a:rPr lang="ja-JP" altLang="en-US"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a) Overview of new product and comparison product</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Appropriately select reference product(s) whose technology is used in the new product and enter the product description, product name, and overview of each part (main specifications, manufacturing site, quality grade, performance, etc.)</a:t>
            </a:r>
          </a:p>
          <a:p>
            <a:endParaRPr lang="en-US" altLang="ja-JP" sz="1300" b="1" dirty="0"/>
          </a:p>
          <a:p>
            <a:r>
              <a:rPr lang="en-US" altLang="ja-JP"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Section</a:t>
            </a:r>
            <a:r>
              <a:rPr lang="ja-JP" altLang="en-US"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b) New and changed points of each technical aspect in each process</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The "Technical Elements" section lists typical items that have been discussed as confirmation items in the past by semiconductor makers and ECU makers when adopting new products (some items are not included in the confirmation items in Appendix 2:CDCQ of AEC-Q100 </a:t>
            </a:r>
            <a:r>
              <a:rPr lang="en-US" altLang="ja-JP" sz="1300" dirty="0" err="1">
                <a:solidFill>
                  <a:prstClr val="black"/>
                </a:solidFill>
                <a:latin typeface="Arial" panose="020B0604020202020204" pitchFamily="34" charset="0"/>
                <a:ea typeface="游ゴシック" panose="020B0400000000000000" pitchFamily="50" charset="-128"/>
                <a:cs typeface="Arial" panose="020B0604020202020204" pitchFamily="34" charset="0"/>
              </a:rPr>
              <a:t>Rev.H</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p>
          <a:p>
            <a:endPar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Since the purpose of this sheet is to identify new products and new technologies, any completely new technical aspects or process methods not listed on the sheet must be entered by adding rows.</a:t>
            </a:r>
          </a:p>
          <a:p>
            <a:endParaRPr lang="en-US" altLang="ja-JP" sz="1300" b="1" dirty="0"/>
          </a:p>
          <a:p>
            <a:r>
              <a:rPr lang="ja-JP" altLang="en-US"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Filter by package type to show the items you need to fill in </a:t>
            </a:r>
            <a:endParaRPr lang="en-US" altLang="ja-JP" sz="1300" b="1" dirty="0"/>
          </a:p>
          <a:p>
            <a:r>
              <a:rPr lang="ja-JP" altLang="en-US"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Refer to the "Description" column and fill in the details of the new product. Similarly, fill in the details of the reference product(s).</a:t>
            </a:r>
            <a:endParaRPr lang="en-US" altLang="ja-JP" sz="1300" b="1" dirty="0"/>
          </a:p>
          <a:p>
            <a:endParaRPr lang="ja-JP" altLang="en-US" sz="1400" b="1" dirty="0"/>
          </a:p>
        </p:txBody>
      </p:sp>
      <p:sp>
        <p:nvSpPr>
          <p:cNvPr id="6" name="テキスト ボックス 5">
            <a:extLst>
              <a:ext uri="{FF2B5EF4-FFF2-40B4-BE49-F238E27FC236}">
                <a16:creationId xmlns:a16="http://schemas.microsoft.com/office/drawing/2014/main" id="{125EDB0F-A691-4771-4085-4DB0F1CE27FC}"/>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7" name="テキスト ボックス 6">
            <a:extLst>
              <a:ext uri="{FF2B5EF4-FFF2-40B4-BE49-F238E27FC236}">
                <a16:creationId xmlns:a16="http://schemas.microsoft.com/office/drawing/2014/main" id="{B1CC7D1C-EFD8-3B20-B37B-03CE37C24409}"/>
              </a:ext>
            </a:extLst>
          </p:cNvPr>
          <p:cNvSpPr txBox="1"/>
          <p:nvPr/>
        </p:nvSpPr>
        <p:spPr>
          <a:xfrm>
            <a:off x="0" y="0"/>
            <a:ext cx="6727971" cy="646331"/>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Structure of </a:t>
            </a:r>
            <a:r>
              <a:rPr lang="en-US" altLang="ja-JP" sz="1800" b="1" dirty="0">
                <a:latin typeface="Arial" panose="020B0604020202020204" pitchFamily="34" charset="0"/>
                <a:ea typeface="Meiryo UI" panose="020B0604030504040204" pitchFamily="50" charset="-128"/>
                <a:cs typeface="Arial" panose="020B0604020202020204" pitchFamily="34" charset="0"/>
              </a:rPr>
              <a:t>Manufacturing Technology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800" b="1" dirty="0">
                <a:latin typeface="Arial" panose="020B0604020202020204" pitchFamily="34" charset="0"/>
                <a:ea typeface="Meiryo UI" panose="020B0604030504040204" pitchFamily="50" charset="-128"/>
                <a:cs typeface="Arial" panose="020B0604020202020204" pitchFamily="34" charset="0"/>
              </a:rPr>
              <a:t>Survey </a:t>
            </a:r>
            <a:r>
              <a:rPr lang="id-ID" altLang="ja-JP" sz="1800" b="1" dirty="0">
                <a:latin typeface="Arial" panose="020B0604020202020204" pitchFamily="34" charset="0"/>
                <a:ea typeface="Meiryo UI" panose="020B0604030504040204" pitchFamily="50" charset="-128"/>
                <a:cs typeface="Arial" panose="020B0604020202020204" pitchFamily="34" charset="0"/>
              </a:rPr>
              <a:t>Sheet</a:t>
            </a:r>
            <a:r>
              <a:rPr lang="en-US" altLang="ja-JP" sz="1800" b="1" dirty="0">
                <a:latin typeface="Arial" panose="020B0604020202020204" pitchFamily="34" charset="0"/>
                <a:ea typeface="Meiryo UI" panose="020B0604030504040204" pitchFamily="50" charset="-128"/>
                <a:cs typeface="Arial" panose="020B0604020202020204" pitchFamily="34" charset="0"/>
              </a:rPr>
              <a:t> </a:t>
            </a:r>
            <a:endParaRPr kumimoji="1" lang="ja-JP" altLang="en-US"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0" name="テキスト ボックス 9">
            <a:extLst>
              <a:ext uri="{FF2B5EF4-FFF2-40B4-BE49-F238E27FC236}">
                <a16:creationId xmlns:a16="http://schemas.microsoft.com/office/drawing/2014/main" id="{91434027-844A-161E-7511-0C4C3664A365}"/>
              </a:ext>
            </a:extLst>
          </p:cNvPr>
          <p:cNvSpPr txBox="1"/>
          <p:nvPr/>
        </p:nvSpPr>
        <p:spPr>
          <a:xfrm>
            <a:off x="1798264" y="1722290"/>
            <a:ext cx="1452642" cy="400110"/>
          </a:xfrm>
          <a:prstGeom prst="rect">
            <a:avLst/>
          </a:prstGeom>
          <a:solidFill>
            <a:srgbClr val="FFFFFF"/>
          </a:solidFill>
        </p:spPr>
        <p:txBody>
          <a:bodyPr wrap="none" rtlCol="0">
            <a:spAutoFit/>
          </a:bodyPr>
          <a:lstStyle/>
          <a:p>
            <a:r>
              <a:rPr lang="en-US" altLang="ja-JP" sz="2000" b="1" dirty="0">
                <a:solidFill>
                  <a:srgbClr val="0070C0"/>
                </a:solidFill>
              </a:rPr>
              <a:t>Section a)</a:t>
            </a:r>
            <a:endParaRPr kumimoji="1" lang="ja-JP" altLang="en-US" sz="2000" b="1" dirty="0">
              <a:solidFill>
                <a:srgbClr val="0070C0"/>
              </a:solidFill>
            </a:endParaRPr>
          </a:p>
        </p:txBody>
      </p:sp>
      <p:sp>
        <p:nvSpPr>
          <p:cNvPr id="11" name="テキスト ボックス 10">
            <a:extLst>
              <a:ext uri="{FF2B5EF4-FFF2-40B4-BE49-F238E27FC236}">
                <a16:creationId xmlns:a16="http://schemas.microsoft.com/office/drawing/2014/main" id="{8AEC0D1C-AB61-909F-923A-BC1C48E7A76B}"/>
              </a:ext>
            </a:extLst>
          </p:cNvPr>
          <p:cNvSpPr txBox="1"/>
          <p:nvPr/>
        </p:nvSpPr>
        <p:spPr>
          <a:xfrm>
            <a:off x="1778610" y="4167721"/>
            <a:ext cx="1460656" cy="400110"/>
          </a:xfrm>
          <a:prstGeom prst="rect">
            <a:avLst/>
          </a:prstGeom>
          <a:solidFill>
            <a:srgbClr val="FFFFFF"/>
          </a:solidFill>
        </p:spPr>
        <p:txBody>
          <a:bodyPr wrap="none" rtlCol="0">
            <a:spAutoFit/>
          </a:bodyPr>
          <a:lstStyle/>
          <a:p>
            <a:r>
              <a:rPr lang="en-US" altLang="ja-JP" sz="2000" b="1" dirty="0">
                <a:solidFill>
                  <a:srgbClr val="0070C0"/>
                </a:solidFill>
              </a:rPr>
              <a:t>Section b)</a:t>
            </a:r>
            <a:endParaRPr kumimoji="1" lang="ja-JP" altLang="en-US" sz="2000" b="1" dirty="0">
              <a:solidFill>
                <a:srgbClr val="0070C0"/>
              </a:solidFill>
            </a:endParaRPr>
          </a:p>
        </p:txBody>
      </p:sp>
      <p:sp>
        <p:nvSpPr>
          <p:cNvPr id="12" name="テキスト ボックス 11">
            <a:extLst>
              <a:ext uri="{FF2B5EF4-FFF2-40B4-BE49-F238E27FC236}">
                <a16:creationId xmlns:a16="http://schemas.microsoft.com/office/drawing/2014/main" id="{FF35A518-941C-7C9B-D4FA-09CBEA1B29B3}"/>
              </a:ext>
            </a:extLst>
          </p:cNvPr>
          <p:cNvSpPr txBox="1"/>
          <p:nvPr/>
        </p:nvSpPr>
        <p:spPr>
          <a:xfrm>
            <a:off x="3611958" y="3815778"/>
            <a:ext cx="1531542" cy="400110"/>
          </a:xfrm>
          <a:prstGeom prst="rect">
            <a:avLst/>
          </a:prstGeom>
          <a:solidFill>
            <a:srgbClr val="FFFFFF"/>
          </a:solidFill>
        </p:spPr>
        <p:txBody>
          <a:bodyPr wrap="square" rtlCol="0">
            <a:spAutoFit/>
          </a:bodyPr>
          <a:lstStyle/>
          <a:p>
            <a:r>
              <a:rPr lang="en-US" altLang="ja-JP" sz="2000" b="1" dirty="0">
                <a:solidFill>
                  <a:srgbClr val="0070C0"/>
                </a:solidFill>
              </a:rPr>
              <a:t>Section c)</a:t>
            </a:r>
            <a:endParaRPr kumimoji="1" lang="ja-JP" altLang="en-US" sz="2000" b="1" dirty="0">
              <a:solidFill>
                <a:srgbClr val="0070C0"/>
              </a:solidFill>
            </a:endParaRPr>
          </a:p>
        </p:txBody>
      </p:sp>
      <p:sp>
        <p:nvSpPr>
          <p:cNvPr id="13" name="テキスト ボックス 12">
            <a:extLst>
              <a:ext uri="{FF2B5EF4-FFF2-40B4-BE49-F238E27FC236}">
                <a16:creationId xmlns:a16="http://schemas.microsoft.com/office/drawing/2014/main" id="{4DEB268F-4C71-A6E8-756B-A62BAECBF621}"/>
              </a:ext>
            </a:extLst>
          </p:cNvPr>
          <p:cNvSpPr txBox="1"/>
          <p:nvPr/>
        </p:nvSpPr>
        <p:spPr>
          <a:xfrm>
            <a:off x="4281034" y="4589541"/>
            <a:ext cx="1531542" cy="400110"/>
          </a:xfrm>
          <a:prstGeom prst="rect">
            <a:avLst/>
          </a:prstGeom>
          <a:solidFill>
            <a:srgbClr val="FFFFFF"/>
          </a:solidFill>
        </p:spPr>
        <p:txBody>
          <a:bodyPr wrap="square" rtlCol="0">
            <a:spAutoFit/>
          </a:bodyPr>
          <a:lstStyle/>
          <a:p>
            <a:r>
              <a:rPr lang="en-US" altLang="ja-JP" sz="2000" b="1" dirty="0">
                <a:solidFill>
                  <a:srgbClr val="0070C0"/>
                </a:solidFill>
              </a:rPr>
              <a:t>Section d)</a:t>
            </a:r>
            <a:endParaRPr kumimoji="1" lang="ja-JP" altLang="en-US" sz="2000" b="1" dirty="0">
              <a:solidFill>
                <a:srgbClr val="0070C0"/>
              </a:solidFill>
            </a:endParaRPr>
          </a:p>
        </p:txBody>
      </p:sp>
      <p:sp>
        <p:nvSpPr>
          <p:cNvPr id="14" name="テキスト ボックス 13">
            <a:extLst>
              <a:ext uri="{FF2B5EF4-FFF2-40B4-BE49-F238E27FC236}">
                <a16:creationId xmlns:a16="http://schemas.microsoft.com/office/drawing/2014/main" id="{FA571D90-D881-C01F-C11A-B88C76D6C05A}"/>
              </a:ext>
            </a:extLst>
          </p:cNvPr>
          <p:cNvSpPr txBox="1"/>
          <p:nvPr/>
        </p:nvSpPr>
        <p:spPr>
          <a:xfrm>
            <a:off x="5500227" y="5358334"/>
            <a:ext cx="1531543" cy="400110"/>
          </a:xfrm>
          <a:prstGeom prst="rect">
            <a:avLst/>
          </a:prstGeom>
          <a:solidFill>
            <a:srgbClr val="FFFFFF"/>
          </a:solidFill>
        </p:spPr>
        <p:txBody>
          <a:bodyPr wrap="square" rtlCol="0">
            <a:spAutoFit/>
          </a:bodyPr>
          <a:lstStyle/>
          <a:p>
            <a:r>
              <a:rPr lang="en-US" altLang="ja-JP" sz="2000" b="1" dirty="0">
                <a:solidFill>
                  <a:srgbClr val="0070C0"/>
                </a:solidFill>
              </a:rPr>
              <a:t>Section e)</a:t>
            </a:r>
            <a:endParaRPr kumimoji="1" lang="ja-JP" altLang="en-US" sz="2000" b="1" dirty="0">
              <a:solidFill>
                <a:srgbClr val="0070C0"/>
              </a:solidFill>
            </a:endParaRPr>
          </a:p>
        </p:txBody>
      </p:sp>
    </p:spTree>
    <p:extLst>
      <p:ext uri="{BB962C8B-B14F-4D97-AF65-F5344CB8AC3E}">
        <p14:creationId xmlns:p14="http://schemas.microsoft.com/office/powerpoint/2010/main" val="2180004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7437211" y="830346"/>
            <a:ext cx="4657450" cy="6109365"/>
          </a:xfrm>
          <a:prstGeom prst="rect">
            <a:avLst/>
          </a:prstGeom>
          <a:noFill/>
        </p:spPr>
        <p:txBody>
          <a:bodyPr wrap="square" rtlCol="0">
            <a:spAutoFit/>
          </a:bodyPr>
          <a:lstStyle/>
          <a:p>
            <a:r>
              <a:rPr lang="ja-JP" altLang="en-US"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Sheet</a:t>
            </a:r>
            <a:r>
              <a:rPr lang="ja-JP" altLang="en-US"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structure</a:t>
            </a:r>
          </a:p>
          <a:p>
            <a:endPar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r>
              <a:rPr lang="en-US" altLang="ja-JP"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Section c) Impact of combination with new technology and its content</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Enter "Yes"  in the "Combination with new technology” section if any combination of technological aspects is newly used.  Fill in the description of the new technological aspect(s) in “Affected combination”.</a:t>
            </a:r>
          </a:p>
          <a:p>
            <a:endParaRPr lang="en-US" altLang="ja-JP"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r>
              <a:rPr lang="en-US" altLang="ja-JP"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Section d) Technical level</a:t>
            </a: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In the "Technology level" field, if the technology of the new product is the same as that of the reference product(s), select “Existing," if it is similar, select “Minor Change" and if it is different, select “New Technology“. If “New Technology“ or “Minor Change"  is selected,  enter the difference between new and existing product(s) (including the technology combination with related processes and materials) and the reason if it is not applicable.</a:t>
            </a:r>
            <a:endParaRPr lang="en-US" altLang="ja-JP" sz="1300" b="1" dirty="0">
              <a:latin typeface="Arial" panose="020B0604020202020204" pitchFamily="34" charset="0"/>
              <a:cs typeface="Arial" panose="020B0604020202020204" pitchFamily="34" charset="0"/>
            </a:endParaRPr>
          </a:p>
          <a:p>
            <a:endParaRPr lang="en-US" altLang="ja-JP" sz="1300" b="1" dirty="0">
              <a:latin typeface="Arial" panose="020B0604020202020204" pitchFamily="34" charset="0"/>
              <a:cs typeface="Arial" panose="020B0604020202020204" pitchFamily="34" charset="0"/>
            </a:endParaRPr>
          </a:p>
          <a:p>
            <a:r>
              <a:rPr lang="en-US" altLang="ja-JP"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Section</a:t>
            </a:r>
            <a:r>
              <a:rPr lang="ja-JP" altLang="en-US"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e) </a:t>
            </a:r>
            <a:r>
              <a:rPr lang="en-US" altLang="zh-TW" sz="1300" b="1" u="sng" dirty="0">
                <a:solidFill>
                  <a:prstClr val="black"/>
                </a:solidFill>
                <a:latin typeface="Arial" panose="020B0604020202020204" pitchFamily="34" charset="0"/>
                <a:ea typeface="游ゴシック" panose="020B0400000000000000" pitchFamily="50" charset="-128"/>
                <a:cs typeface="Arial" panose="020B0604020202020204" pitchFamily="34" charset="0"/>
              </a:rPr>
              <a:t>Impacts and concerns of 4M1E</a:t>
            </a:r>
            <a:r>
              <a:rPr lang="en-US" altLang="zh-TW"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For “New Technology“ or “Minor Change“ item(s), specify the change point(s) from the existing product(s) in terms of 4M1E and fill in its concerned risk. The new points/changes extracted on this sheet are then entered into evaluation items on Manufacturing Technology Assessment Sheet. </a:t>
            </a:r>
          </a:p>
          <a:p>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*Table 1 on the next page shows the criteria for determining whether it is “Existing” / “Minor Change” / “New Technology” compared to the existing product(s) for automobile in terms of 4M1E.</a:t>
            </a:r>
          </a:p>
        </p:txBody>
      </p:sp>
      <p:sp>
        <p:nvSpPr>
          <p:cNvPr id="11" name="テキスト ボックス 10">
            <a:extLst>
              <a:ext uri="{FF2B5EF4-FFF2-40B4-BE49-F238E27FC236}">
                <a16:creationId xmlns:a16="http://schemas.microsoft.com/office/drawing/2014/main" id="{28D4F6E8-DD03-17DC-F3CA-C6E7E1012A21}"/>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12" name="テキスト ボックス 11">
            <a:extLst>
              <a:ext uri="{FF2B5EF4-FFF2-40B4-BE49-F238E27FC236}">
                <a16:creationId xmlns:a16="http://schemas.microsoft.com/office/drawing/2014/main" id="{27EB4CC9-893B-186D-C16F-68A15782063B}"/>
              </a:ext>
            </a:extLst>
          </p:cNvPr>
          <p:cNvSpPr txBox="1"/>
          <p:nvPr/>
        </p:nvSpPr>
        <p:spPr>
          <a:xfrm>
            <a:off x="0" y="0"/>
            <a:ext cx="6727971" cy="646331"/>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Structure of </a:t>
            </a:r>
            <a:r>
              <a:rPr lang="en-US" altLang="ja-JP" sz="1800" b="1" dirty="0">
                <a:latin typeface="Arial" panose="020B0604020202020204" pitchFamily="34" charset="0"/>
                <a:ea typeface="Meiryo UI" panose="020B0604030504040204" pitchFamily="50" charset="-128"/>
                <a:cs typeface="Arial" panose="020B0604020202020204" pitchFamily="34" charset="0"/>
              </a:rPr>
              <a:t>Manufacturing Technology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800" b="1" dirty="0">
                <a:latin typeface="Arial" panose="020B0604020202020204" pitchFamily="34" charset="0"/>
                <a:ea typeface="Meiryo UI" panose="020B0604030504040204" pitchFamily="50" charset="-128"/>
                <a:cs typeface="Arial" panose="020B0604020202020204" pitchFamily="34" charset="0"/>
              </a:rPr>
              <a:t>Survey </a:t>
            </a:r>
            <a:r>
              <a:rPr lang="id-ID" altLang="ja-JP" sz="1800" b="1" dirty="0">
                <a:latin typeface="Arial" panose="020B0604020202020204" pitchFamily="34" charset="0"/>
                <a:ea typeface="Meiryo UI" panose="020B0604030504040204" pitchFamily="50" charset="-128"/>
                <a:cs typeface="Arial" panose="020B0604020202020204" pitchFamily="34" charset="0"/>
              </a:rPr>
              <a:t>Sheet</a:t>
            </a:r>
            <a:r>
              <a:rPr lang="en-US" altLang="ja-JP" sz="1800" b="1" dirty="0">
                <a:latin typeface="Arial" panose="020B0604020202020204" pitchFamily="34" charset="0"/>
                <a:ea typeface="Meiryo UI" panose="020B0604030504040204" pitchFamily="50" charset="-128"/>
                <a:cs typeface="Arial" panose="020B0604020202020204" pitchFamily="34" charset="0"/>
              </a:rPr>
              <a:t> </a:t>
            </a:r>
            <a:endParaRPr kumimoji="1" lang="ja-JP" altLang="en-US"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pic>
        <p:nvPicPr>
          <p:cNvPr id="2" name="図 1">
            <a:extLst>
              <a:ext uri="{FF2B5EF4-FFF2-40B4-BE49-F238E27FC236}">
                <a16:creationId xmlns:a16="http://schemas.microsoft.com/office/drawing/2014/main" id="{85A612E5-F541-CED8-DB7A-2CE3199A5DC0}"/>
              </a:ext>
            </a:extLst>
          </p:cNvPr>
          <p:cNvPicPr>
            <a:picLocks noChangeAspect="1"/>
          </p:cNvPicPr>
          <p:nvPr/>
        </p:nvPicPr>
        <p:blipFill>
          <a:blip r:embed="rId2"/>
          <a:stretch>
            <a:fillRect/>
          </a:stretch>
        </p:blipFill>
        <p:spPr>
          <a:xfrm>
            <a:off x="-20912" y="1248202"/>
            <a:ext cx="7265739" cy="4878926"/>
          </a:xfrm>
          <a:prstGeom prst="rect">
            <a:avLst/>
          </a:prstGeom>
        </p:spPr>
      </p:pic>
      <p:sp>
        <p:nvSpPr>
          <p:cNvPr id="3" name="テキスト ボックス 2">
            <a:extLst>
              <a:ext uri="{FF2B5EF4-FFF2-40B4-BE49-F238E27FC236}">
                <a16:creationId xmlns:a16="http://schemas.microsoft.com/office/drawing/2014/main" id="{30F6814B-7D00-B946-C837-D057BA4C7BFD}"/>
              </a:ext>
            </a:extLst>
          </p:cNvPr>
          <p:cNvSpPr txBox="1"/>
          <p:nvPr/>
        </p:nvSpPr>
        <p:spPr>
          <a:xfrm>
            <a:off x="1798264" y="1722290"/>
            <a:ext cx="1452642" cy="400110"/>
          </a:xfrm>
          <a:prstGeom prst="rect">
            <a:avLst/>
          </a:prstGeom>
          <a:solidFill>
            <a:srgbClr val="FFFFFF"/>
          </a:solidFill>
        </p:spPr>
        <p:txBody>
          <a:bodyPr wrap="none" rtlCol="0">
            <a:spAutoFit/>
          </a:bodyPr>
          <a:lstStyle/>
          <a:p>
            <a:r>
              <a:rPr lang="en-US" altLang="ja-JP" sz="2000" b="1" dirty="0">
                <a:solidFill>
                  <a:srgbClr val="0070C0"/>
                </a:solidFill>
              </a:rPr>
              <a:t>Section a)</a:t>
            </a:r>
            <a:endParaRPr kumimoji="1" lang="ja-JP" altLang="en-US" sz="2000" b="1" dirty="0">
              <a:solidFill>
                <a:srgbClr val="0070C0"/>
              </a:solidFill>
            </a:endParaRPr>
          </a:p>
        </p:txBody>
      </p:sp>
      <p:sp>
        <p:nvSpPr>
          <p:cNvPr id="4" name="テキスト ボックス 3">
            <a:extLst>
              <a:ext uri="{FF2B5EF4-FFF2-40B4-BE49-F238E27FC236}">
                <a16:creationId xmlns:a16="http://schemas.microsoft.com/office/drawing/2014/main" id="{5D11C3FB-3AA0-967C-0288-7D4CFFE637A6}"/>
              </a:ext>
            </a:extLst>
          </p:cNvPr>
          <p:cNvSpPr txBox="1"/>
          <p:nvPr/>
        </p:nvSpPr>
        <p:spPr>
          <a:xfrm>
            <a:off x="1778610" y="4167721"/>
            <a:ext cx="1460656" cy="400110"/>
          </a:xfrm>
          <a:prstGeom prst="rect">
            <a:avLst/>
          </a:prstGeom>
          <a:solidFill>
            <a:srgbClr val="FFFFFF"/>
          </a:solidFill>
        </p:spPr>
        <p:txBody>
          <a:bodyPr wrap="none" rtlCol="0">
            <a:spAutoFit/>
          </a:bodyPr>
          <a:lstStyle/>
          <a:p>
            <a:r>
              <a:rPr lang="en-US" altLang="ja-JP" sz="2000" b="1" dirty="0">
                <a:solidFill>
                  <a:srgbClr val="0070C0"/>
                </a:solidFill>
              </a:rPr>
              <a:t>Section b)</a:t>
            </a:r>
            <a:endParaRPr kumimoji="1" lang="ja-JP" altLang="en-US" sz="2000" b="1" dirty="0">
              <a:solidFill>
                <a:srgbClr val="0070C0"/>
              </a:solidFill>
            </a:endParaRPr>
          </a:p>
        </p:txBody>
      </p:sp>
      <p:sp>
        <p:nvSpPr>
          <p:cNvPr id="6" name="テキスト ボックス 5">
            <a:extLst>
              <a:ext uri="{FF2B5EF4-FFF2-40B4-BE49-F238E27FC236}">
                <a16:creationId xmlns:a16="http://schemas.microsoft.com/office/drawing/2014/main" id="{C3BCB4B9-F9ED-65E8-1BDF-C8E74CB9076F}"/>
              </a:ext>
            </a:extLst>
          </p:cNvPr>
          <p:cNvSpPr txBox="1"/>
          <p:nvPr/>
        </p:nvSpPr>
        <p:spPr>
          <a:xfrm>
            <a:off x="3611958" y="3815778"/>
            <a:ext cx="1531542" cy="400110"/>
          </a:xfrm>
          <a:prstGeom prst="rect">
            <a:avLst/>
          </a:prstGeom>
          <a:solidFill>
            <a:srgbClr val="FFFFFF"/>
          </a:solidFill>
        </p:spPr>
        <p:txBody>
          <a:bodyPr wrap="square" rtlCol="0">
            <a:spAutoFit/>
          </a:bodyPr>
          <a:lstStyle/>
          <a:p>
            <a:r>
              <a:rPr lang="en-US" altLang="ja-JP" sz="2000" b="1" dirty="0">
                <a:solidFill>
                  <a:srgbClr val="0070C0"/>
                </a:solidFill>
              </a:rPr>
              <a:t>Section c)</a:t>
            </a:r>
            <a:endParaRPr kumimoji="1" lang="ja-JP" altLang="en-US" sz="2000" b="1" dirty="0">
              <a:solidFill>
                <a:srgbClr val="0070C0"/>
              </a:solidFill>
            </a:endParaRPr>
          </a:p>
        </p:txBody>
      </p:sp>
      <p:sp>
        <p:nvSpPr>
          <p:cNvPr id="7" name="テキスト ボックス 6">
            <a:extLst>
              <a:ext uri="{FF2B5EF4-FFF2-40B4-BE49-F238E27FC236}">
                <a16:creationId xmlns:a16="http://schemas.microsoft.com/office/drawing/2014/main" id="{FADD158B-97AA-AB38-3691-F77958A484DE}"/>
              </a:ext>
            </a:extLst>
          </p:cNvPr>
          <p:cNvSpPr txBox="1"/>
          <p:nvPr/>
        </p:nvSpPr>
        <p:spPr>
          <a:xfrm>
            <a:off x="4281034" y="4589541"/>
            <a:ext cx="1531542" cy="400110"/>
          </a:xfrm>
          <a:prstGeom prst="rect">
            <a:avLst/>
          </a:prstGeom>
          <a:solidFill>
            <a:srgbClr val="FFFFFF"/>
          </a:solidFill>
        </p:spPr>
        <p:txBody>
          <a:bodyPr wrap="square" rtlCol="0">
            <a:spAutoFit/>
          </a:bodyPr>
          <a:lstStyle/>
          <a:p>
            <a:r>
              <a:rPr lang="en-US" altLang="ja-JP" sz="2000" b="1" dirty="0">
                <a:solidFill>
                  <a:srgbClr val="0070C0"/>
                </a:solidFill>
              </a:rPr>
              <a:t>Section d)</a:t>
            </a:r>
            <a:endParaRPr kumimoji="1" lang="ja-JP" altLang="en-US" sz="2000" b="1" dirty="0">
              <a:solidFill>
                <a:srgbClr val="0070C0"/>
              </a:solidFill>
            </a:endParaRPr>
          </a:p>
        </p:txBody>
      </p:sp>
      <p:sp>
        <p:nvSpPr>
          <p:cNvPr id="8" name="テキスト ボックス 7">
            <a:extLst>
              <a:ext uri="{FF2B5EF4-FFF2-40B4-BE49-F238E27FC236}">
                <a16:creationId xmlns:a16="http://schemas.microsoft.com/office/drawing/2014/main" id="{AC9E7669-37D6-877C-F758-E7C1C689FA1F}"/>
              </a:ext>
            </a:extLst>
          </p:cNvPr>
          <p:cNvSpPr txBox="1"/>
          <p:nvPr/>
        </p:nvSpPr>
        <p:spPr>
          <a:xfrm>
            <a:off x="5500227" y="5358334"/>
            <a:ext cx="1531543" cy="400110"/>
          </a:xfrm>
          <a:prstGeom prst="rect">
            <a:avLst/>
          </a:prstGeom>
          <a:solidFill>
            <a:srgbClr val="FFFFFF"/>
          </a:solidFill>
        </p:spPr>
        <p:txBody>
          <a:bodyPr wrap="square" rtlCol="0">
            <a:spAutoFit/>
          </a:bodyPr>
          <a:lstStyle/>
          <a:p>
            <a:r>
              <a:rPr lang="en-US" altLang="ja-JP" sz="2000" b="1" dirty="0">
                <a:solidFill>
                  <a:srgbClr val="0070C0"/>
                </a:solidFill>
              </a:rPr>
              <a:t>Section e)</a:t>
            </a:r>
            <a:endParaRPr kumimoji="1" lang="ja-JP" altLang="en-US" sz="2000" b="1" dirty="0">
              <a:solidFill>
                <a:srgbClr val="0070C0"/>
              </a:solidFill>
            </a:endParaRPr>
          </a:p>
        </p:txBody>
      </p:sp>
    </p:spTree>
    <p:extLst>
      <p:ext uri="{BB962C8B-B14F-4D97-AF65-F5344CB8AC3E}">
        <p14:creationId xmlns:p14="http://schemas.microsoft.com/office/powerpoint/2010/main" val="4008088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107583" y="1024253"/>
            <a:ext cx="10393251" cy="369332"/>
          </a:xfrm>
          <a:prstGeom prst="rect">
            <a:avLst/>
          </a:prstGeom>
          <a:noFill/>
        </p:spPr>
        <p:txBody>
          <a:bodyPr wrap="square" rtlCol="0">
            <a:spAutoFit/>
          </a:bodyPr>
          <a:lstStyle/>
          <a:p>
            <a:r>
              <a:rPr lang="ja-JP" altLang="en-US" b="1" dirty="0">
                <a:latin typeface="Arial" panose="020B0604020202020204" pitchFamily="34" charset="0"/>
                <a:cs typeface="Arial" panose="020B0604020202020204" pitchFamily="34" charset="0"/>
              </a:rPr>
              <a:t>■</a:t>
            </a:r>
            <a:r>
              <a:rPr lang="en-US" altLang="ja-JP" b="1" dirty="0">
                <a:latin typeface="Arial" panose="020B0604020202020204" pitchFamily="34" charset="0"/>
                <a:cs typeface="Arial" panose="020B0604020202020204" pitchFamily="34" charset="0"/>
              </a:rPr>
              <a:t>Table 1</a:t>
            </a:r>
            <a:r>
              <a:rPr lang="ja-JP" altLang="en-US" b="1" dirty="0">
                <a:latin typeface="Arial" panose="020B0604020202020204" pitchFamily="34" charset="0"/>
                <a:cs typeface="Arial" panose="020B0604020202020204" pitchFamily="34" charset="0"/>
              </a:rPr>
              <a:t>－</a:t>
            </a:r>
            <a:r>
              <a:rPr lang="en-US" altLang="ja-JP" b="1" dirty="0">
                <a:latin typeface="Arial" panose="020B0604020202020204" pitchFamily="34" charset="0"/>
                <a:cs typeface="Arial" panose="020B0604020202020204" pitchFamily="34" charset="0"/>
              </a:rPr>
              <a:t>Judgement index proposal by 4M1E change point from experienced product</a:t>
            </a:r>
          </a:p>
        </p:txBody>
      </p:sp>
      <p:pic>
        <p:nvPicPr>
          <p:cNvPr id="4" name="図 3">
            <a:extLst>
              <a:ext uri="{FF2B5EF4-FFF2-40B4-BE49-F238E27FC236}">
                <a16:creationId xmlns:a16="http://schemas.microsoft.com/office/drawing/2014/main" id="{525983C3-2D32-AB75-20E8-8E49C9204962}"/>
              </a:ext>
            </a:extLst>
          </p:cNvPr>
          <p:cNvPicPr>
            <a:picLocks noChangeAspect="1"/>
          </p:cNvPicPr>
          <p:nvPr/>
        </p:nvPicPr>
        <p:blipFill>
          <a:blip r:embed="rId2"/>
          <a:stretch>
            <a:fillRect/>
          </a:stretch>
        </p:blipFill>
        <p:spPr>
          <a:xfrm>
            <a:off x="206497" y="1709567"/>
            <a:ext cx="11779006" cy="3184405"/>
          </a:xfrm>
          <a:prstGeom prst="rect">
            <a:avLst/>
          </a:prstGeom>
        </p:spPr>
      </p:pic>
      <p:sp>
        <p:nvSpPr>
          <p:cNvPr id="6" name="テキスト ボックス 5">
            <a:extLst>
              <a:ext uri="{FF2B5EF4-FFF2-40B4-BE49-F238E27FC236}">
                <a16:creationId xmlns:a16="http://schemas.microsoft.com/office/drawing/2014/main" id="{D4E4BD83-0295-C16E-F88F-632729ABBAD5}"/>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8" name="テキスト ボックス 7">
            <a:extLst>
              <a:ext uri="{FF2B5EF4-FFF2-40B4-BE49-F238E27FC236}">
                <a16:creationId xmlns:a16="http://schemas.microsoft.com/office/drawing/2014/main" id="{F2AF24A8-C266-EE08-0688-CF5B122335CA}"/>
              </a:ext>
            </a:extLst>
          </p:cNvPr>
          <p:cNvSpPr txBox="1"/>
          <p:nvPr/>
        </p:nvSpPr>
        <p:spPr>
          <a:xfrm>
            <a:off x="0" y="0"/>
            <a:ext cx="6727971" cy="646331"/>
          </a:xfrm>
          <a:prstGeom prst="rect">
            <a:avLst/>
          </a:prstGeom>
          <a:noFill/>
        </p:spPr>
        <p:txBody>
          <a:bodyPr wrap="square" rtlCol="0">
            <a:spAutoFit/>
          </a:bodyPr>
          <a:lstStyle>
            <a:defPPr>
              <a:defRPr lang="ja-JP"/>
            </a:defPPr>
            <a:lvl1pPr>
              <a:defRPr sz="2000" b="1">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rPr>
              <a:t>Structure of </a:t>
            </a:r>
            <a:r>
              <a:rPr lang="en-US" altLang="ja-JP" sz="1800" b="1" dirty="0">
                <a:latin typeface="Arial" panose="020B0604020202020204" pitchFamily="34" charset="0"/>
                <a:ea typeface="Meiryo UI" panose="020B0604030504040204" pitchFamily="50" charset="-128"/>
                <a:cs typeface="Arial" panose="020B0604020202020204" pitchFamily="34" charset="0"/>
              </a:rPr>
              <a:t>Manufacturing Technology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800" b="1" dirty="0">
                <a:latin typeface="Arial" panose="020B0604020202020204" pitchFamily="34" charset="0"/>
                <a:ea typeface="Meiryo UI" panose="020B0604030504040204" pitchFamily="50" charset="-128"/>
                <a:cs typeface="Arial" panose="020B0604020202020204" pitchFamily="34" charset="0"/>
              </a:rPr>
              <a:t>Survey </a:t>
            </a:r>
            <a:r>
              <a:rPr lang="id-ID" altLang="ja-JP" sz="1800" b="1" dirty="0">
                <a:latin typeface="Arial" panose="020B0604020202020204" pitchFamily="34" charset="0"/>
                <a:ea typeface="Meiryo UI" panose="020B0604030504040204" pitchFamily="50" charset="-128"/>
                <a:cs typeface="Arial" panose="020B0604020202020204" pitchFamily="34" charset="0"/>
              </a:rPr>
              <a:t>Sheet</a:t>
            </a:r>
            <a:r>
              <a:rPr lang="en-US" altLang="ja-JP" sz="1800" b="1" dirty="0">
                <a:latin typeface="Arial" panose="020B0604020202020204" pitchFamily="34" charset="0"/>
                <a:ea typeface="Meiryo UI" panose="020B0604030504040204" pitchFamily="50" charset="-128"/>
                <a:cs typeface="Arial" panose="020B0604020202020204" pitchFamily="34" charset="0"/>
              </a:rPr>
              <a:t> </a:t>
            </a:r>
            <a:endParaRPr kumimoji="1" lang="ja-JP" altLang="en-US" sz="1800" b="1"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756438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4D87DDF0-0E63-CEA5-4202-1CCDE8765743}"/>
              </a:ext>
            </a:extLst>
          </p:cNvPr>
          <p:cNvPicPr>
            <a:picLocks noChangeAspect="1"/>
          </p:cNvPicPr>
          <p:nvPr/>
        </p:nvPicPr>
        <p:blipFill>
          <a:blip r:embed="rId2"/>
          <a:stretch>
            <a:fillRect/>
          </a:stretch>
        </p:blipFill>
        <p:spPr>
          <a:xfrm>
            <a:off x="145314" y="1038721"/>
            <a:ext cx="7625314" cy="3070750"/>
          </a:xfrm>
          <a:prstGeom prst="rect">
            <a:avLst/>
          </a:prstGeom>
        </p:spPr>
      </p:pic>
      <p:sp>
        <p:nvSpPr>
          <p:cNvPr id="4" name="テキスト ボックス 3"/>
          <p:cNvSpPr txBox="1"/>
          <p:nvPr/>
        </p:nvSpPr>
        <p:spPr>
          <a:xfrm>
            <a:off x="-30455" y="8844"/>
            <a:ext cx="7650240" cy="646331"/>
          </a:xfrm>
          <a:prstGeom prst="rect">
            <a:avLst/>
          </a:prstGeom>
          <a:noFill/>
        </p:spPr>
        <p:txBody>
          <a:bodyPr wrap="square" rtlCol="0">
            <a:spAutoFit/>
          </a:bodyPr>
          <a:lstStyle/>
          <a:p>
            <a:r>
              <a:rPr lang="en-US" altLang="ja-JP" b="1" dirty="0">
                <a:solidFill>
                  <a:prstClr val="black"/>
                </a:solidFill>
                <a:latin typeface="Arial" panose="020B0604020202020204" pitchFamily="34" charset="0"/>
                <a:ea typeface="Meiryo UI" panose="020B0604030504040204" pitchFamily="50" charset="-128"/>
                <a:cs typeface="Arial" panose="020B0604020202020204" pitchFamily="34" charset="0"/>
              </a:rPr>
              <a:t>Section</a:t>
            </a:r>
            <a:r>
              <a:rPr lang="ja-JP" altLang="en-US" b="1" dirty="0">
                <a:solidFill>
                  <a:prstClr val="black"/>
                </a:solidFill>
                <a:latin typeface="Arial" panose="020B0604020202020204" pitchFamily="34" charset="0"/>
                <a:ea typeface="Meiryo UI" panose="020B0604030504040204" pitchFamily="50" charset="-128"/>
                <a:cs typeface="Arial" panose="020B0604020202020204" pitchFamily="34" charset="0"/>
              </a:rPr>
              <a:t> </a:t>
            </a:r>
            <a:r>
              <a:rPr lang="en-US" altLang="ja-JP" b="1" dirty="0">
                <a:solidFill>
                  <a:prstClr val="black"/>
                </a:solidFill>
                <a:latin typeface="Arial" panose="020B0604020202020204" pitchFamily="34" charset="0"/>
                <a:ea typeface="Meiryo UI" panose="020B0604030504040204" pitchFamily="50" charset="-128"/>
                <a:cs typeface="Arial" panose="020B0604020202020204" pitchFamily="34" charset="0"/>
              </a:rPr>
              <a:t>a) </a:t>
            </a:r>
          </a:p>
          <a:p>
            <a:r>
              <a:rPr lang="en-US" altLang="ja-JP" b="1" dirty="0">
                <a:solidFill>
                  <a:prstClr val="black"/>
                </a:solidFill>
                <a:latin typeface="Arial" panose="020B0604020202020204" pitchFamily="34" charset="0"/>
                <a:ea typeface="Meiryo UI" panose="020B0604030504040204" pitchFamily="50" charset="-128"/>
                <a:cs typeface="Arial" panose="020B0604020202020204" pitchFamily="34" charset="0"/>
              </a:rPr>
              <a:t>Overview of new product and comparison product: </a:t>
            </a:r>
          </a:p>
        </p:txBody>
      </p:sp>
      <p:sp>
        <p:nvSpPr>
          <p:cNvPr id="42" name="テキスト ボックス 41">
            <a:extLst>
              <a:ext uri="{FF2B5EF4-FFF2-40B4-BE49-F238E27FC236}">
                <a16:creationId xmlns:a16="http://schemas.microsoft.com/office/drawing/2014/main" id="{96A5A09E-C8DD-4C6E-B4FB-199D6049FFB4}"/>
              </a:ext>
            </a:extLst>
          </p:cNvPr>
          <p:cNvSpPr txBox="1"/>
          <p:nvPr/>
        </p:nvSpPr>
        <p:spPr>
          <a:xfrm>
            <a:off x="7792750" y="949258"/>
            <a:ext cx="4253936" cy="3170099"/>
          </a:xfrm>
          <a:prstGeom prst="rect">
            <a:avLst/>
          </a:prstGeom>
          <a:solidFill>
            <a:schemeClr val="bg1">
              <a:lumMod val="95000"/>
            </a:schemeClr>
          </a:solidFill>
        </p:spPr>
        <p:txBody>
          <a:bodyPr wrap="square" rtlCol="0">
            <a:spAutoFit/>
          </a:bodyPr>
          <a:lstStyle/>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a-1)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Fill in “Product Description”, “Manufacturing Site”, and “Quality Grade, Performance” information of the subject new product</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a-2)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Fill in “Product Description”, “Manufacturing Site”, and “Quality Grade, Performance” information of the reference product(s). In addition to single products, processes and product series as experienced technical aspects can be also acceptable as reference   (Add columns as necessary)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a-3)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If the actual production volume for a single product is too small, the one for multiple products in the same process (production start time and cumulative production volume) are also acceptable.</a:t>
            </a:r>
            <a:endParaRPr lang="en-US" altLang="ja-JP" sz="1400" b="1" dirty="0">
              <a:latin typeface="+mn-ea"/>
            </a:endParaRP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5127360" y="967673"/>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a-2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5541708" y="4112104"/>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a-3</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21" name="グループ化 20">
            <a:extLst>
              <a:ext uri="{FF2B5EF4-FFF2-40B4-BE49-F238E27FC236}">
                <a16:creationId xmlns:a16="http://schemas.microsoft.com/office/drawing/2014/main" id="{140ABD6F-CE85-CC54-855A-558AF4EC8B2C}"/>
              </a:ext>
            </a:extLst>
          </p:cNvPr>
          <p:cNvGrpSpPr/>
          <p:nvPr/>
        </p:nvGrpSpPr>
        <p:grpSpPr>
          <a:xfrm>
            <a:off x="3290665" y="967673"/>
            <a:ext cx="504000" cy="307777"/>
            <a:chOff x="1550126" y="1011443"/>
            <a:chExt cx="504000" cy="307777"/>
          </a:xfrm>
        </p:grpSpPr>
        <p:sp>
          <p:nvSpPr>
            <p:cNvPr id="22" name="楕円 21">
              <a:extLst>
                <a:ext uri="{FF2B5EF4-FFF2-40B4-BE49-F238E27FC236}">
                  <a16:creationId xmlns:a16="http://schemas.microsoft.com/office/drawing/2014/main" id="{337D31AC-89E9-F828-9E46-32F0A3C6E15E}"/>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23" name="テキスト ボックス 22">
              <a:extLst>
                <a:ext uri="{FF2B5EF4-FFF2-40B4-BE49-F238E27FC236}">
                  <a16:creationId xmlns:a16="http://schemas.microsoft.com/office/drawing/2014/main" id="{748BCAF4-C6A3-D42E-E831-238992F40FB9}"/>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a-1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3" name="テキスト ボックス 2">
            <a:extLst>
              <a:ext uri="{FF2B5EF4-FFF2-40B4-BE49-F238E27FC236}">
                <a16:creationId xmlns:a16="http://schemas.microsoft.com/office/drawing/2014/main" id="{48868ADD-B24E-FA64-E9AE-14919A3DDEBC}"/>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877973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002CC8E-6556-5F75-C481-61FAEB99133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7899" y="820013"/>
            <a:ext cx="6616880" cy="5929579"/>
          </a:xfrm>
          <a:prstGeom prst="rect">
            <a:avLst/>
          </a:prstGeom>
        </p:spPr>
      </p:pic>
      <p:graphicFrame>
        <p:nvGraphicFramePr>
          <p:cNvPr id="6" name="think-cell data - do not delete" hidden="1">
            <a:extLst>
              <a:ext uri="{FF2B5EF4-FFF2-40B4-BE49-F238E27FC236}">
                <a16:creationId xmlns:a16="http://schemas.microsoft.com/office/drawing/2014/main" id="{1D063E19-8627-A439-7530-82F9B080D7CB}"/>
              </a:ext>
            </a:extLst>
          </p:cNvPr>
          <p:cNvGraphicFramePr>
            <a:graphicFrameLocks noChangeAspect="1"/>
          </p:cNvGraphicFramePr>
          <p:nvPr>
            <p:custDataLst>
              <p:tags r:id="rId1"/>
            </p:custDataLst>
            <p:extLst>
              <p:ext uri="{D42A27DB-BD31-4B8C-83A1-F6EECF244321}">
                <p14:modId xmlns:p14="http://schemas.microsoft.com/office/powerpoint/2010/main" val="14214865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499" imgH="499" progId="TCLayout.ActiveDocument.1">
                  <p:embed/>
                </p:oleObj>
              </mc:Choice>
              <mc:Fallback>
                <p:oleObj name="think-cell スライド" r:id="rId4" imgW="499"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テキスト ボックス 3"/>
          <p:cNvSpPr txBox="1"/>
          <p:nvPr/>
        </p:nvSpPr>
        <p:spPr>
          <a:xfrm>
            <a:off x="58867" y="86712"/>
            <a:ext cx="8260701" cy="646331"/>
          </a:xfrm>
          <a:prstGeom prst="rect">
            <a:avLst/>
          </a:prstGeom>
          <a:noFill/>
        </p:spPr>
        <p:txBody>
          <a:bodyPr wrap="square" rtlCol="0">
            <a:spAutoFit/>
          </a:bodyPr>
          <a:lstStyle/>
          <a:p>
            <a:r>
              <a:rPr lang="en-US" altLang="ja-JP" b="1" dirty="0">
                <a:solidFill>
                  <a:prstClr val="black"/>
                </a:solidFill>
                <a:latin typeface="Arial" panose="020B0604020202020204" pitchFamily="34" charset="0"/>
                <a:ea typeface="Meiryo UI" panose="020B0604030504040204" pitchFamily="50" charset="-128"/>
                <a:cs typeface="Arial" panose="020B0604020202020204" pitchFamily="34" charset="0"/>
              </a:rPr>
              <a:t>Section</a:t>
            </a:r>
            <a:r>
              <a:rPr lang="ja-JP" altLang="en-US" b="1" dirty="0">
                <a:solidFill>
                  <a:prstClr val="black"/>
                </a:solidFill>
                <a:latin typeface="Arial" panose="020B0604020202020204" pitchFamily="34" charset="0"/>
                <a:ea typeface="Meiryo UI" panose="020B0604030504040204" pitchFamily="50" charset="-128"/>
                <a:cs typeface="Arial" panose="020B0604020202020204" pitchFamily="34" charset="0"/>
              </a:rPr>
              <a:t> </a:t>
            </a:r>
            <a:r>
              <a:rPr lang="en-US" altLang="ja-JP" b="1" dirty="0">
                <a:solidFill>
                  <a:prstClr val="black"/>
                </a:solidFill>
                <a:latin typeface="Arial" panose="020B0604020202020204" pitchFamily="34" charset="0"/>
                <a:ea typeface="Meiryo UI" panose="020B0604030504040204" pitchFamily="50" charset="-128"/>
                <a:cs typeface="Arial" panose="020B0604020202020204" pitchFamily="34" charset="0"/>
              </a:rPr>
              <a:t>b) </a:t>
            </a:r>
          </a:p>
          <a:p>
            <a:r>
              <a:rPr lang="en-US" altLang="ja-JP" b="1" dirty="0">
                <a:solidFill>
                  <a:prstClr val="black"/>
                </a:solidFill>
                <a:latin typeface="Arial" panose="020B0604020202020204" pitchFamily="34" charset="0"/>
                <a:ea typeface="Meiryo UI" panose="020B0604030504040204" pitchFamily="50" charset="-128"/>
                <a:cs typeface="Arial" panose="020B0604020202020204" pitchFamily="34" charset="0"/>
              </a:rPr>
              <a:t>New and changed points of each technical aspects in each process:</a:t>
            </a:r>
            <a:endParaRPr lang="ja-JP" altLang="en-US" sz="2000" b="1" dirty="0">
              <a:latin typeface="Segoe UI" panose="020B0502040204020203" pitchFamily="34" charset="0"/>
              <a:cs typeface="Segoe UI" panose="020B0502040204020203" pitchFamily="34" charset="0"/>
            </a:endParaRP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1369679" y="671946"/>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b-1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2367009" y="671946"/>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b-2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3" name="グループ化 12">
            <a:extLst>
              <a:ext uri="{FF2B5EF4-FFF2-40B4-BE49-F238E27FC236}">
                <a16:creationId xmlns:a16="http://schemas.microsoft.com/office/drawing/2014/main" id="{23360FD7-0EF1-4A0D-886B-C9E2A38383B3}"/>
              </a:ext>
            </a:extLst>
          </p:cNvPr>
          <p:cNvGrpSpPr/>
          <p:nvPr/>
        </p:nvGrpSpPr>
        <p:grpSpPr>
          <a:xfrm>
            <a:off x="3364339" y="671946"/>
            <a:ext cx="504000" cy="307777"/>
            <a:chOff x="1550126" y="1011443"/>
            <a:chExt cx="504000" cy="307777"/>
          </a:xfrm>
        </p:grpSpPr>
        <p:sp>
          <p:nvSpPr>
            <p:cNvPr id="14" name="楕円 13">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5" name="テキスト ボックス 14">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b-3</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6" name="グループ化 15">
            <a:extLst>
              <a:ext uri="{FF2B5EF4-FFF2-40B4-BE49-F238E27FC236}">
                <a16:creationId xmlns:a16="http://schemas.microsoft.com/office/drawing/2014/main" id="{23360FD7-0EF1-4A0D-886B-C9E2A38383B3}"/>
              </a:ext>
            </a:extLst>
          </p:cNvPr>
          <p:cNvGrpSpPr/>
          <p:nvPr/>
        </p:nvGrpSpPr>
        <p:grpSpPr>
          <a:xfrm>
            <a:off x="4658536" y="671946"/>
            <a:ext cx="504000" cy="307777"/>
            <a:chOff x="1550126" y="1011443"/>
            <a:chExt cx="504000" cy="307777"/>
          </a:xfrm>
        </p:grpSpPr>
        <p:sp>
          <p:nvSpPr>
            <p:cNvPr id="17" name="楕円 16">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8" name="テキスト ボックス 17">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b-4</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cxnSp>
        <p:nvCxnSpPr>
          <p:cNvPr id="20" name="直線矢印コネクタ 19">
            <a:extLst>
              <a:ext uri="{FF2B5EF4-FFF2-40B4-BE49-F238E27FC236}">
                <a16:creationId xmlns:a16="http://schemas.microsoft.com/office/drawing/2014/main" id="{D39ABAFC-AC50-8399-DCDA-4B3ADD0CF88D}"/>
              </a:ext>
            </a:extLst>
          </p:cNvPr>
          <p:cNvCxnSpPr>
            <a:cxnSpLocks/>
          </p:cNvCxnSpPr>
          <p:nvPr/>
        </p:nvCxnSpPr>
        <p:spPr>
          <a:xfrm flipH="1" flipV="1">
            <a:off x="2900375" y="1806845"/>
            <a:ext cx="1938325" cy="18221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6A061D08-9AC1-1A83-9C6E-3C6AFF2B34A4}"/>
              </a:ext>
            </a:extLst>
          </p:cNvPr>
          <p:cNvCxnSpPr>
            <a:cxnSpLocks/>
          </p:cNvCxnSpPr>
          <p:nvPr/>
        </p:nvCxnSpPr>
        <p:spPr>
          <a:xfrm flipH="1" flipV="1">
            <a:off x="2900375" y="1958615"/>
            <a:ext cx="1938325" cy="16704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34600E17-F71C-F431-FA5D-33E284DE1C25}"/>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
        <p:nvSpPr>
          <p:cNvPr id="21" name="テキスト ボックス 20">
            <a:extLst>
              <a:ext uri="{FF2B5EF4-FFF2-40B4-BE49-F238E27FC236}">
                <a16:creationId xmlns:a16="http://schemas.microsoft.com/office/drawing/2014/main" id="{47F74939-EC30-CB2D-767E-E645499C0525}"/>
              </a:ext>
            </a:extLst>
          </p:cNvPr>
          <p:cNvSpPr txBox="1"/>
          <p:nvPr/>
        </p:nvSpPr>
        <p:spPr>
          <a:xfrm>
            <a:off x="7077921" y="966787"/>
            <a:ext cx="4730990" cy="2400657"/>
          </a:xfrm>
          <a:prstGeom prst="rect">
            <a:avLst/>
          </a:prstGeom>
          <a:solidFill>
            <a:schemeClr val="bg1">
              <a:lumMod val="95000"/>
            </a:schemeClr>
          </a:solidFill>
        </p:spPr>
        <p:txBody>
          <a:bodyPr wrap="square" rtlCol="0">
            <a:spAutoFit/>
          </a:bodyPr>
          <a:lstStyle/>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b-1)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To clarify the target technical aspects, enter “X” in the technical aspects of the target package.</a:t>
            </a:r>
            <a:r>
              <a:rPr lang="ja-JP" altLang="en-US"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At that time, the multi-chip (multiple chips)/CDCQ item should also be entered if applicable.</a:t>
            </a: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b-2)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The items in the row direction are based on technical aspects and CDCQ. (Add rows as necessary)</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b-3)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Enter the specifications for new product.</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b-4)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If the content is the same as the new product, write the same content as the new product instead of "○" or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p:txBody>
      </p:sp>
      <p:pic>
        <p:nvPicPr>
          <p:cNvPr id="23" name="図 22">
            <a:extLst>
              <a:ext uri="{FF2B5EF4-FFF2-40B4-BE49-F238E27FC236}">
                <a16:creationId xmlns:a16="http://schemas.microsoft.com/office/drawing/2014/main" id="{D8CFDF4A-C3A6-3CCD-14A4-6DFAD9D58A92}"/>
              </a:ext>
            </a:extLst>
          </p:cNvPr>
          <p:cNvPicPr>
            <a:picLocks noChangeAspect="1"/>
          </p:cNvPicPr>
          <p:nvPr/>
        </p:nvPicPr>
        <p:blipFill>
          <a:blip r:embed="rId6"/>
          <a:stretch>
            <a:fillRect/>
          </a:stretch>
        </p:blipFill>
        <p:spPr>
          <a:xfrm>
            <a:off x="4309293" y="3495971"/>
            <a:ext cx="3327774" cy="3405391"/>
          </a:xfrm>
          <a:prstGeom prst="rect">
            <a:avLst/>
          </a:prstGeom>
        </p:spPr>
      </p:pic>
    </p:spTree>
    <p:extLst>
      <p:ext uri="{BB962C8B-B14F-4D97-AF65-F5344CB8AC3E}">
        <p14:creationId xmlns:p14="http://schemas.microsoft.com/office/powerpoint/2010/main" val="3191401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CF8625AD-1881-A840-8BAA-A8D538F6728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3932" y="699388"/>
            <a:ext cx="2025425" cy="5846651"/>
          </a:xfrm>
          <a:prstGeom prst="rect">
            <a:avLst/>
          </a:prstGeom>
        </p:spPr>
      </p:pic>
      <p:sp>
        <p:nvSpPr>
          <p:cNvPr id="4" name="テキスト ボックス 3"/>
          <p:cNvSpPr txBox="1"/>
          <p:nvPr/>
        </p:nvSpPr>
        <p:spPr>
          <a:xfrm>
            <a:off x="58867" y="8019"/>
            <a:ext cx="7650240" cy="646331"/>
          </a:xfrm>
          <a:prstGeom prst="rect">
            <a:avLst/>
          </a:prstGeom>
          <a:noFill/>
        </p:spPr>
        <p:txBody>
          <a:bodyPr wrap="square" rtlCol="0">
            <a:spAutoFit/>
          </a:bodyPr>
          <a:lstStyle/>
          <a:p>
            <a:r>
              <a:rPr lang="en-US" altLang="ja-JP" b="1" dirty="0">
                <a:solidFill>
                  <a:prstClr val="black"/>
                </a:solidFill>
                <a:latin typeface="Arial" panose="020B0604020202020204" pitchFamily="34" charset="0"/>
                <a:ea typeface="Meiryo UI" panose="020B0604030504040204" pitchFamily="50" charset="-128"/>
                <a:cs typeface="Arial" panose="020B0604020202020204" pitchFamily="34" charset="0"/>
              </a:rPr>
              <a:t>Section c) Impact of combination </a:t>
            </a:r>
          </a:p>
          <a:p>
            <a:r>
              <a:rPr lang="en-US" altLang="ja-JP" b="1" dirty="0">
                <a:solidFill>
                  <a:prstClr val="black"/>
                </a:solidFill>
                <a:latin typeface="Arial" panose="020B0604020202020204" pitchFamily="34" charset="0"/>
                <a:ea typeface="Meiryo UI" panose="020B0604030504040204" pitchFamily="50" charset="-128"/>
                <a:cs typeface="Arial" panose="020B0604020202020204" pitchFamily="34" charset="0"/>
              </a:rPr>
              <a:t>with new technology and its content:</a:t>
            </a:r>
            <a:endParaRPr lang="ja-JP" altLang="en-US" sz="2000" b="1" dirty="0">
              <a:latin typeface="Segoe UI" panose="020B0502040204020203" pitchFamily="34" charset="0"/>
              <a:cs typeface="Segoe UI" panose="020B0502040204020203" pitchFamily="34" charset="0"/>
            </a:endParaRPr>
          </a:p>
        </p:txBody>
      </p:sp>
      <p:sp>
        <p:nvSpPr>
          <p:cNvPr id="42" name="テキスト ボックス 41">
            <a:extLst>
              <a:ext uri="{FF2B5EF4-FFF2-40B4-BE49-F238E27FC236}">
                <a16:creationId xmlns:a16="http://schemas.microsoft.com/office/drawing/2014/main" id="{96A5A09E-C8DD-4C6E-B4FB-199D6049FFB4}"/>
              </a:ext>
            </a:extLst>
          </p:cNvPr>
          <p:cNvSpPr txBox="1"/>
          <p:nvPr/>
        </p:nvSpPr>
        <p:spPr>
          <a:xfrm>
            <a:off x="7150819" y="1001249"/>
            <a:ext cx="4253936" cy="861774"/>
          </a:xfrm>
          <a:prstGeom prst="rect">
            <a:avLst/>
          </a:prstGeom>
          <a:solidFill>
            <a:schemeClr val="bg1">
              <a:lumMod val="95000"/>
            </a:schemeClr>
          </a:solidFill>
        </p:spPr>
        <p:txBody>
          <a:bodyPr wrap="square" rtlCol="0">
            <a:spAutoFit/>
          </a:bodyPr>
          <a:lstStyle/>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c-1)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Check the Impact of combination with new technological aspects.</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c-2)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If yes, enter the applicable combination.</a:t>
            </a:r>
            <a:endParaRPr lang="en-US" altLang="ja-JP" sz="1400" b="1" dirty="0">
              <a:latin typeface="+mn-ea"/>
            </a:endParaRP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2914213" y="853182"/>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c-1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5047357" y="835924"/>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c-2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3" name="テキスト ボックス 2">
            <a:extLst>
              <a:ext uri="{FF2B5EF4-FFF2-40B4-BE49-F238E27FC236}">
                <a16:creationId xmlns:a16="http://schemas.microsoft.com/office/drawing/2014/main" id="{599E394E-C1BA-B40E-DBFF-8D4BC6377DF3}"/>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3936133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DCD67FE1-9299-008A-792C-B9C4A891005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71693" y="853182"/>
            <a:ext cx="1316883" cy="5700018"/>
          </a:xfrm>
          <a:prstGeom prst="rect">
            <a:avLst/>
          </a:prstGeom>
        </p:spPr>
      </p:pic>
      <p:sp>
        <p:nvSpPr>
          <p:cNvPr id="4" name="テキスト ボックス 3"/>
          <p:cNvSpPr txBox="1"/>
          <p:nvPr/>
        </p:nvSpPr>
        <p:spPr>
          <a:xfrm>
            <a:off x="71929" y="123929"/>
            <a:ext cx="7616981" cy="369332"/>
          </a:xfrm>
          <a:prstGeom prst="rect">
            <a:avLst/>
          </a:prstGeom>
          <a:noFill/>
        </p:spPr>
        <p:txBody>
          <a:bodyPr wrap="square" rtlCol="0">
            <a:spAutoFit/>
          </a:bodyPr>
          <a:lstStyle/>
          <a:p>
            <a:r>
              <a:rPr lang="en-US" altLang="ja-JP" b="1" dirty="0">
                <a:solidFill>
                  <a:prstClr val="black"/>
                </a:solidFill>
                <a:latin typeface="Arial" panose="020B0604020202020204" pitchFamily="34" charset="0"/>
                <a:ea typeface="Meiryo UI" panose="020B0604030504040204" pitchFamily="50" charset="-128"/>
                <a:cs typeface="Arial" panose="020B0604020202020204" pitchFamily="34" charset="0"/>
              </a:rPr>
              <a:t>Section d) Technical level: </a:t>
            </a:r>
          </a:p>
        </p:txBody>
      </p:sp>
      <p:sp>
        <p:nvSpPr>
          <p:cNvPr id="42" name="テキスト ボックス 41">
            <a:extLst>
              <a:ext uri="{FF2B5EF4-FFF2-40B4-BE49-F238E27FC236}">
                <a16:creationId xmlns:a16="http://schemas.microsoft.com/office/drawing/2014/main" id="{96A5A09E-C8DD-4C6E-B4FB-199D6049FFB4}"/>
              </a:ext>
            </a:extLst>
          </p:cNvPr>
          <p:cNvSpPr txBox="1"/>
          <p:nvPr/>
        </p:nvSpPr>
        <p:spPr>
          <a:xfrm>
            <a:off x="6033652" y="1114037"/>
            <a:ext cx="5726548" cy="5109091"/>
          </a:xfrm>
          <a:prstGeom prst="rect">
            <a:avLst/>
          </a:prstGeom>
          <a:solidFill>
            <a:schemeClr val="bg1">
              <a:lumMod val="95000"/>
            </a:schemeClr>
          </a:solidFill>
        </p:spPr>
        <p:txBody>
          <a:bodyPr wrap="square" rtlCol="0">
            <a:spAutoFit/>
          </a:bodyPr>
          <a:lstStyle/>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d-1)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Regarding the technology level,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"Existing" means the same technology and materials as experienced reference product(s).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"Minor Change" means technology and materials that are partially the same as experienced reference product(s).</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Example) The individual aspects have manufacturing experience, but the combination as a whole does not. The structure has manufacturing experience, but the Grade as a whole does not.</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"New technology" refers to technology and materials that have no manufacturing experience.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 </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In the case of "Minor Change", by sharing that the risk is lower than for new technologies, it is possible to narrow the focus of the evaluation.</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Additionally, test items whose test conditions are not dependent on the Grade can be omitted.</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If there are extended test results that make up for the Grade difference, these should be noted in the “Additional Comment” section of the “Manufacturing Technology Assessment Sheet”.</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endPar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endPar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b="1" dirty="0">
                <a:solidFill>
                  <a:prstClr val="black"/>
                </a:solidFill>
                <a:latin typeface="Arial" panose="020B0604020202020204" pitchFamily="34" charset="0"/>
                <a:ea typeface="游ゴシック" panose="020B0400000000000000" pitchFamily="50" charset="-128"/>
                <a:cs typeface="Arial" panose="020B0604020202020204" pitchFamily="34" charset="0"/>
              </a:rPr>
              <a:t>d-2) </a:t>
            </a: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Differences between the new technology/minor change and the existing product(s).</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(including technical combinations with related processes and materials)</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a:p>
            <a:pPr algn="just">
              <a:lnSpc>
                <a:spcPts val="1500"/>
              </a:lnSpc>
            </a:pPr>
            <a:r>
              <a:rPr lang="en-US"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rPr>
              <a:t>State the reason if not applicable</a:t>
            </a:r>
            <a:endParaRPr lang="ja-JP" altLang="ja-JP" sz="1300" dirty="0">
              <a:solidFill>
                <a:prstClr val="black"/>
              </a:solidFill>
              <a:latin typeface="Arial" panose="020B0604020202020204" pitchFamily="34" charset="0"/>
              <a:ea typeface="游ゴシック" panose="020B0400000000000000" pitchFamily="50" charset="-128"/>
              <a:cs typeface="Arial" panose="020B0604020202020204" pitchFamily="34" charset="0"/>
            </a:endParaRPr>
          </a:p>
        </p:txBody>
      </p:sp>
      <p:grpSp>
        <p:nvGrpSpPr>
          <p:cNvPr id="7" name="グループ化 6">
            <a:extLst>
              <a:ext uri="{FF2B5EF4-FFF2-40B4-BE49-F238E27FC236}">
                <a16:creationId xmlns:a16="http://schemas.microsoft.com/office/drawing/2014/main" id="{23360FD7-0EF1-4A0D-886B-C9E2A38383B3}"/>
              </a:ext>
            </a:extLst>
          </p:cNvPr>
          <p:cNvGrpSpPr/>
          <p:nvPr/>
        </p:nvGrpSpPr>
        <p:grpSpPr>
          <a:xfrm>
            <a:off x="2941587" y="835924"/>
            <a:ext cx="504000" cy="307777"/>
            <a:chOff x="1550126" y="1011443"/>
            <a:chExt cx="504000" cy="307777"/>
          </a:xfrm>
        </p:grpSpPr>
        <p:sp>
          <p:nvSpPr>
            <p:cNvPr id="8" name="楕円 7">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9" name="テキスト ボックス 8">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d-1</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grpSp>
        <p:nvGrpSpPr>
          <p:cNvPr id="10" name="グループ化 9">
            <a:extLst>
              <a:ext uri="{FF2B5EF4-FFF2-40B4-BE49-F238E27FC236}">
                <a16:creationId xmlns:a16="http://schemas.microsoft.com/office/drawing/2014/main" id="{23360FD7-0EF1-4A0D-886B-C9E2A38383B3}"/>
              </a:ext>
            </a:extLst>
          </p:cNvPr>
          <p:cNvGrpSpPr/>
          <p:nvPr/>
        </p:nvGrpSpPr>
        <p:grpSpPr>
          <a:xfrm>
            <a:off x="4571929" y="853182"/>
            <a:ext cx="504000" cy="307777"/>
            <a:chOff x="1550126" y="1011443"/>
            <a:chExt cx="504000" cy="307777"/>
          </a:xfrm>
        </p:grpSpPr>
        <p:sp>
          <p:nvSpPr>
            <p:cNvPr id="11" name="楕円 10">
              <a:extLst>
                <a:ext uri="{FF2B5EF4-FFF2-40B4-BE49-F238E27FC236}">
                  <a16:creationId xmlns:a16="http://schemas.microsoft.com/office/drawing/2014/main" id="{488C82CE-7CE8-4C6E-BBA0-79E585FC5D71}"/>
                </a:ext>
              </a:extLst>
            </p:cNvPr>
            <p:cNvSpPr/>
            <p:nvPr/>
          </p:nvSpPr>
          <p:spPr>
            <a:xfrm>
              <a:off x="1550126" y="1028701"/>
              <a:ext cx="504000" cy="26161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rgbClr val="FF0000"/>
                </a:solidFill>
                <a:latin typeface="Segoe UI" panose="020B0502040204020203" pitchFamily="34" charset="0"/>
                <a:cs typeface="Segoe UI" panose="020B0502040204020203" pitchFamily="34" charset="0"/>
              </a:endParaRPr>
            </a:p>
          </p:txBody>
        </p:sp>
        <p:sp>
          <p:nvSpPr>
            <p:cNvPr id="12" name="テキスト ボックス 11">
              <a:extLst>
                <a:ext uri="{FF2B5EF4-FFF2-40B4-BE49-F238E27FC236}">
                  <a16:creationId xmlns:a16="http://schemas.microsoft.com/office/drawing/2014/main" id="{C8905663-BFED-45D1-BE05-F8F61FFFD381}"/>
                </a:ext>
              </a:extLst>
            </p:cNvPr>
            <p:cNvSpPr txBox="1"/>
            <p:nvPr/>
          </p:nvSpPr>
          <p:spPr>
            <a:xfrm>
              <a:off x="1550126" y="1011443"/>
              <a:ext cx="504000" cy="307777"/>
            </a:xfrm>
            <a:prstGeom prst="rect">
              <a:avLst/>
            </a:prstGeom>
            <a:noFill/>
          </p:spPr>
          <p:txBody>
            <a:bodyPr wrap="square" rtlCol="0">
              <a:spAutoFit/>
            </a:bodyPr>
            <a:lstStyle/>
            <a:p>
              <a:pPr algn="ctr"/>
              <a:r>
                <a:rPr lang="en-US" altLang="ja-JP" sz="1400" dirty="0">
                  <a:solidFill>
                    <a:srgbClr val="FF0000"/>
                  </a:solidFill>
                  <a:latin typeface="Segoe UI" panose="020B0502040204020203" pitchFamily="34" charset="0"/>
                  <a:cs typeface="Segoe UI" panose="020B0502040204020203" pitchFamily="34" charset="0"/>
                </a:rPr>
                <a:t>d-2</a:t>
              </a:r>
              <a:endParaRPr kumimoji="1" lang="ja-JP" altLang="en-US" sz="1400" dirty="0">
                <a:solidFill>
                  <a:srgbClr val="FF0000"/>
                </a:solidFill>
                <a:latin typeface="Segoe UI" panose="020B0502040204020203" pitchFamily="34" charset="0"/>
                <a:cs typeface="Segoe UI" panose="020B0502040204020203" pitchFamily="34" charset="0"/>
              </a:endParaRPr>
            </a:p>
          </p:txBody>
        </p:sp>
      </p:grpSp>
      <p:sp>
        <p:nvSpPr>
          <p:cNvPr id="3" name="テキスト ボックス 2">
            <a:extLst>
              <a:ext uri="{FF2B5EF4-FFF2-40B4-BE49-F238E27FC236}">
                <a16:creationId xmlns:a16="http://schemas.microsoft.com/office/drawing/2014/main" id="{2B70186F-0874-02B9-275B-50AE9E2DB865}"/>
              </a:ext>
            </a:extLst>
          </p:cNvPr>
          <p:cNvSpPr txBox="1"/>
          <p:nvPr/>
        </p:nvSpPr>
        <p:spPr>
          <a:xfrm>
            <a:off x="11140554" y="560889"/>
            <a:ext cx="99257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id-ID" altLang="ja-JP" sz="1200" b="0"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 </a:t>
            </a:r>
            <a:r>
              <a:rPr kumimoji="1" lang="id-ID" altLang="ja-JP" sz="1200" b="1" i="0" u="none" strike="noStrike" kern="1200" cap="none" spc="0" normalizeH="0" baseline="0" noProof="0" dirty="0">
                <a:ln>
                  <a:noFill/>
                </a:ln>
                <a:solidFill>
                  <a:srgbClr val="444444"/>
                </a:solidFill>
                <a:effectLst/>
                <a:uLnTx/>
                <a:uFillTx/>
                <a:latin typeface="Arial" panose="020B0604020202020204" pitchFamily="34" charset="0"/>
                <a:ea typeface="游ゴシック" panose="020B0400000000000000" pitchFamily="50" charset="-128"/>
                <a:cs typeface="+mn-cs"/>
              </a:rPr>
              <a:t>Restricted</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153289855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00"/>
        </a:solidFill>
        <a:ln>
          <a:solidFill>
            <a:schemeClr val="tx1">
              <a:lumMod val="50000"/>
              <a:lumOff val="50000"/>
            </a:schemeClr>
          </a:solidFill>
        </a:ln>
      </a:spPr>
      <a:bodyPr rtlCol="0" anchor="t"/>
      <a:lstStyle>
        <a:defPPr algn="l">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3DA934F657D3499BA43BAA5E2FACF4" ma:contentTypeVersion="34" ma:contentTypeDescription="Create a new document." ma:contentTypeScope="" ma:versionID="27c0d6f5261d57665b04d1d063ceb385">
  <xsd:schema xmlns:xsd="http://www.w3.org/2001/XMLSchema" xmlns:xs="http://www.w3.org/2001/XMLSchema" xmlns:p="http://schemas.microsoft.com/office/2006/metadata/properties" xmlns:ns2="4011726e-bd25-4e0b-a526-2e95e8612b10" xmlns:ns3="ec8968c3-5d4a-43de-a972-4740945bc29c" xmlns:ns4="4788d2b0-b4da-4d70-8239-c366d9058929" xmlns:ns5="bcafdea9-4924-4052-8a69-e8d56af6bd79" xmlns:ns6="20080a7d-0d05-4ca6-910f-6d4516fe2524" xmlns:ns7="http://schemas.microsoft.com/sharepoint/v4" xmlns:ns8="c24288ec-b664-4237-bfbf-b4d897279037" targetNamespace="http://schemas.microsoft.com/office/2006/metadata/properties" ma:root="true" ma:fieldsID="ed8269e7c5200e1627de298a77d72d3e" ns2:_="" ns3:_="" ns4:_="" ns5:_="" ns6:_="" ns7:_="" ns8:_="">
    <xsd:import namespace="4011726e-bd25-4e0b-a526-2e95e8612b10"/>
    <xsd:import namespace="ec8968c3-5d4a-43de-a972-4740945bc29c"/>
    <xsd:import namespace="4788d2b0-b4da-4d70-8239-c366d9058929"/>
    <xsd:import namespace="bcafdea9-4924-4052-8a69-e8d56af6bd79"/>
    <xsd:import namespace="20080a7d-0d05-4ca6-910f-6d4516fe2524"/>
    <xsd:import namespace="http://schemas.microsoft.com/sharepoint/v4"/>
    <xsd:import namespace="c24288ec-b664-4237-bfbf-b4d897279037"/>
    <xsd:element name="properties">
      <xsd:complexType>
        <xsd:sequence>
          <xsd:element name="documentManagement">
            <xsd:complexType>
              <xsd:all>
                <xsd:element ref="ns2:DocDescription" minOccurs="0"/>
                <xsd:element ref="ns2:LLDocCreateDate" minOccurs="0"/>
                <xsd:element ref="ns2:LLDocCreateBy" minOccurs="0"/>
                <xsd:element ref="ns2:DocOwner" minOccurs="0"/>
                <xsd:element ref="ns2:DocID" minOccurs="0"/>
                <xsd:element ref="ns2:ReferenceID" minOccurs="0"/>
                <xsd:element ref="ns2:DocName" minOccurs="0"/>
                <xsd:element ref="ns2:Outline" minOccurs="0"/>
                <xsd:element ref="ns2:CompletionNotifier" minOccurs="0"/>
                <xsd:element ref="ns2:ExportControlID" minOccurs="0"/>
                <xsd:element ref="ns3:SharedWithUsers" minOccurs="0"/>
                <xsd:element ref="ns3:SharedWithDetails" minOccurs="0"/>
                <xsd:element ref="ns4:Approval_x0020_history" minOccurs="0"/>
                <xsd:element ref="ns5:LivelinkID" minOccurs="0"/>
                <xsd:element ref="ns6:MediaServiceMetadata" minOccurs="0"/>
                <xsd:element ref="ns6:MediaServiceFastMetadata" minOccurs="0"/>
                <xsd:element ref="ns6:MediaServiceAutoTags" minOccurs="0"/>
                <xsd:element ref="ns6:MediaServiceDateTaken" minOccurs="0"/>
                <xsd:element ref="ns6:MediaServiceOCR" minOccurs="0"/>
                <xsd:element ref="ns6:MediaServiceEventHashCode" minOccurs="0"/>
                <xsd:element ref="ns6:MediaServiceGenerationTime" minOccurs="0"/>
                <xsd:element ref="ns6:MediaServiceLocation" minOccurs="0"/>
                <xsd:element ref="ns6:MediaServiceAutoKeyPoints" minOccurs="0"/>
                <xsd:element ref="ns6:MediaServiceKeyPoints" minOccurs="0"/>
                <xsd:element ref="ns7:IconOverlay" minOccurs="0"/>
                <xsd:element ref="ns6:lcf76f155ced4ddcb4097134ff3c332f" minOccurs="0"/>
                <xsd:element ref="ns8:TaxCatchAll" minOccurs="0"/>
                <xsd:element ref="ns6:MediaServiceObjectDetectorVersions" minOccurs="0"/>
                <xsd:element ref="ns6: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11726e-bd25-4e0b-a526-2e95e8612b10" elementFormDefault="qualified">
    <xsd:import namespace="http://schemas.microsoft.com/office/2006/documentManagement/types"/>
    <xsd:import namespace="http://schemas.microsoft.com/office/infopath/2007/PartnerControls"/>
    <xsd:element name="DocDescription" ma:index="8" nillable="true" ma:displayName="Document Description" ma:internalName="DocDescription">
      <xsd:simpleType>
        <xsd:restriction base="dms:Note">
          <xsd:maxLength value="255"/>
        </xsd:restriction>
      </xsd:simpleType>
    </xsd:element>
    <xsd:element name="LLDocCreateDate" ma:index="9" nillable="true" ma:displayName="DocCreateDate(LL)" ma:format="DateOnly" ma:internalName="LLDocCreateDate">
      <xsd:simpleType>
        <xsd:restriction base="dms:DateTime"/>
      </xsd:simpleType>
    </xsd:element>
    <xsd:element name="LLDocCreateBy" ma:index="10" nillable="true" ma:displayName="DocCreateBy(LL)" ma:list="UserInfo" ma:SearchPeopleOnly="false" ma:SharePointGroup="0" ma:internalName="LLDocCreateBy"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ocOwner" ma:index="11" nillable="true" ma:displayName="Document Owner" ma:list="UserInfo" ma:SearchPeopleOnly="false" ma:SharePointGroup="0" ma:internalName="Doc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ocID" ma:index="12" nillable="true" ma:displayName="Document ID" ma:internalName="DocID">
      <xsd:simpleType>
        <xsd:restriction base="dms:Text">
          <xsd:maxLength value="255"/>
        </xsd:restriction>
      </xsd:simpleType>
    </xsd:element>
    <xsd:element name="ReferenceID" ma:index="13" nillable="true" ma:displayName="Reference ID" ma:internalName="ReferenceID">
      <xsd:simpleType>
        <xsd:restriction base="dms:Text">
          <xsd:maxLength value="255"/>
        </xsd:restriction>
      </xsd:simpleType>
    </xsd:element>
    <xsd:element name="DocName" ma:index="14" nillable="true" ma:displayName="Document Name" ma:internalName="DocName">
      <xsd:simpleType>
        <xsd:restriction base="dms:Text">
          <xsd:maxLength value="255"/>
        </xsd:restriction>
      </xsd:simpleType>
    </xsd:element>
    <xsd:element name="Outline" ma:index="15" nillable="true" ma:displayName="Outline" ma:internalName="Outline">
      <xsd:simpleType>
        <xsd:restriction base="dms:Note">
          <xsd:maxLength value="255"/>
        </xsd:restriction>
      </xsd:simpleType>
    </xsd:element>
    <xsd:element name="CompletionNotifier" ma:index="16" nillable="true" ma:displayName="Completion Notifier(Mail Address)" ma:internalName="CompletionNotifier">
      <xsd:simpleType>
        <xsd:restriction base="dms:Note">
          <xsd:maxLength value="255"/>
        </xsd:restriction>
      </xsd:simpleType>
    </xsd:element>
    <xsd:element name="ExportControlID" ma:index="17" nillable="true" ma:displayName="Export Control ID/Period" ma:internalName="ExportControlID">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c8968c3-5d4a-43de-a972-4740945bc29c" elementFormDefault="qualified">
    <xsd:import namespace="http://schemas.microsoft.com/office/2006/documentManagement/types"/>
    <xsd:import namespace="http://schemas.microsoft.com/office/infopath/2007/PartnerControls"/>
    <xsd:element name="SharedWithUsers" ma:index="1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88d2b0-b4da-4d70-8239-c366d9058929" elementFormDefault="qualified">
    <xsd:import namespace="http://schemas.microsoft.com/office/2006/documentManagement/types"/>
    <xsd:import namespace="http://schemas.microsoft.com/office/infopath/2007/PartnerControls"/>
    <xsd:element name="Approval_x0020_history" ma:index="20" nillable="true" ma:displayName="Approval history" ma:internalName="Approval_x0020_history">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cafdea9-4924-4052-8a69-e8d56af6bd79" elementFormDefault="qualified">
    <xsd:import namespace="http://schemas.microsoft.com/office/2006/documentManagement/types"/>
    <xsd:import namespace="http://schemas.microsoft.com/office/infopath/2007/PartnerControls"/>
    <xsd:element name="LivelinkID" ma:index="21" nillable="true" ma:displayName="LivelinkID" ma:internalName="Livelink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0080a7d-0d05-4ca6-910f-6d4516fe2524" elementFormDefault="qualified">
    <xsd:import namespace="http://schemas.microsoft.com/office/2006/documentManagement/types"/>
    <xsd:import namespace="http://schemas.microsoft.com/office/infopath/2007/PartnerControls"/>
    <xsd:element name="MediaServiceMetadata" ma:index="22" nillable="true" ma:displayName="MediaServiceMetadata" ma:description="" ma:hidden="true" ma:internalName="MediaServiceMetadata" ma:readOnly="true">
      <xsd:simpleType>
        <xsd:restriction base="dms:Note"/>
      </xsd:simpleType>
    </xsd:element>
    <xsd:element name="MediaServiceFastMetadata" ma:index="23" nillable="true" ma:displayName="MediaServiceFastMetadata" ma:description="" ma:hidden="true" ma:internalName="MediaServiceFastMetadata" ma:readOnly="true">
      <xsd:simpleType>
        <xsd:restriction base="dms:Note"/>
      </xsd:simpleType>
    </xsd:element>
    <xsd:element name="MediaServiceAutoTags" ma:index="24" nillable="true" ma:displayName="MediaServiceAutoTags" ma:description="" ma:internalName="MediaServiceAutoTags" ma:readOnly="true">
      <xsd:simpleType>
        <xsd:restriction base="dms:Text"/>
      </xsd:simpleType>
    </xsd:element>
    <xsd:element name="MediaServiceDateTaken" ma:index="25" nillable="true" ma:displayName="MediaServiceDateTaken" ma:description="" ma:hidden="true" ma:internalName="MediaServiceDateTaken" ma:readOnly="true">
      <xsd:simpleType>
        <xsd:restriction base="dms:Text"/>
      </xsd:simpleType>
    </xsd:element>
    <xsd:element name="MediaServiceOCR" ma:index="26" nillable="true" ma:displayName="MediaServiceOCR" ma:internalName="MediaServiceOCR" ma:readOnly="true">
      <xsd:simpleType>
        <xsd:restriction base="dms:Note">
          <xsd:maxLength value="255"/>
        </xsd:restriction>
      </xsd:simpleType>
    </xsd:element>
    <xsd:element name="MediaServiceEventHashCode" ma:index="27" nillable="true" ma:displayName="MediaServiceEventHashCode" ma:hidden="true" ma:internalName="MediaServiceEventHashCode" ma:readOnly="true">
      <xsd:simpleType>
        <xsd:restriction base="dms:Text"/>
      </xsd:simpleType>
    </xsd:element>
    <xsd:element name="MediaServiceGenerationTime" ma:index="28" nillable="true" ma:displayName="MediaServiceGenerationTime" ma:hidden="true" ma:internalName="MediaServiceGenerationTime" ma:readOnly="true">
      <xsd:simpleType>
        <xsd:restriction base="dms:Text"/>
      </xsd:simpleType>
    </xsd:element>
    <xsd:element name="MediaServiceLocation" ma:index="29" nillable="true" ma:displayName="Location" ma:internalName="MediaServiceLocation" ma:readOnly="true">
      <xsd:simpleType>
        <xsd:restriction base="dms:Text"/>
      </xsd:simpleType>
    </xsd:element>
    <xsd:element name="MediaServiceAutoKeyPoints" ma:index="30" nillable="true" ma:displayName="MediaServiceAutoKeyPoints" ma:hidden="true" ma:internalName="MediaServiceAutoKeyPoints" ma:readOnly="true">
      <xsd:simpleType>
        <xsd:restriction base="dms:Note"/>
      </xsd:simpleType>
    </xsd:element>
    <xsd:element name="MediaServiceKeyPoints" ma:index="31" nillable="true" ma:displayName="KeyPoints" ma:internalName="MediaServiceKeyPoints" ma:readOnly="true">
      <xsd:simpleType>
        <xsd:restriction base="dms:Note">
          <xsd:maxLength value="255"/>
        </xsd:restriction>
      </xsd:simpleType>
    </xsd:element>
    <xsd:element name="lcf76f155ced4ddcb4097134ff3c332f" ma:index="34" nillable="true" ma:taxonomy="true" ma:internalName="lcf76f155ced4ddcb4097134ff3c332f" ma:taxonomyFieldName="MediaServiceImageTags" ma:displayName="Image Tags" ma:readOnly="false" ma:fieldId="{5cf76f15-5ced-4ddc-b409-7134ff3c332f}" ma:taxonomyMulti="true" ma:sspId="631f0850-98f7-4372-8aa8-4aaf7edce8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2"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24288ec-b664-4237-bfbf-b4d897279037" elementFormDefault="qualified">
    <xsd:import namespace="http://schemas.microsoft.com/office/2006/documentManagement/types"/>
    <xsd:import namespace="http://schemas.microsoft.com/office/infopath/2007/PartnerControls"/>
    <xsd:element name="TaxCatchAll" ma:index="35" nillable="true" ma:displayName="Taxonomy Catch All Column" ma:hidden="true" ma:list="{e0da8838-8970-4bec-802c-94a6a37bb84e}" ma:internalName="TaxCatchAll" ma:showField="CatchAllData" ma:web="2d230d73-8f67-47a4-8126-360ff2eafaa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LDocCreateBy xmlns="4011726e-bd25-4e0b-a526-2e95e8612b10">
      <UserInfo>
        <DisplayName/>
        <AccountId xsi:nil="true"/>
        <AccountType/>
      </UserInfo>
    </LLDocCreateBy>
    <ReferenceID xmlns="4011726e-bd25-4e0b-a526-2e95e8612b10" xsi:nil="true"/>
    <CompletionNotifier xmlns="4011726e-bd25-4e0b-a526-2e95e8612b10" xsi:nil="true"/>
    <LivelinkID xmlns="bcafdea9-4924-4052-8a69-e8d56af6bd79" xsi:nil="true"/>
    <lcf76f155ced4ddcb4097134ff3c332f xmlns="20080a7d-0d05-4ca6-910f-6d4516fe2524">
      <Terms xmlns="http://schemas.microsoft.com/office/infopath/2007/PartnerControls"/>
    </lcf76f155ced4ddcb4097134ff3c332f>
    <IconOverlay xmlns="http://schemas.microsoft.com/sharepoint/v4" xsi:nil="true"/>
    <LLDocCreateDate xmlns="4011726e-bd25-4e0b-a526-2e95e8612b10" xsi:nil="true"/>
    <DocOwner xmlns="4011726e-bd25-4e0b-a526-2e95e8612b10">
      <UserInfo>
        <DisplayName/>
        <AccountId xsi:nil="true"/>
        <AccountType/>
      </UserInfo>
    </DocOwner>
    <ExportControlID xmlns="4011726e-bd25-4e0b-a526-2e95e8612b10" xsi:nil="true"/>
    <DocDescription xmlns="4011726e-bd25-4e0b-a526-2e95e8612b10" xsi:nil="true"/>
    <Approval_x0020_history xmlns="4788d2b0-b4da-4d70-8239-c366d9058929" xsi:nil="true"/>
    <DocID xmlns="4011726e-bd25-4e0b-a526-2e95e8612b10" xsi:nil="true"/>
    <DocName xmlns="4011726e-bd25-4e0b-a526-2e95e8612b10" xsi:nil="true"/>
    <Outline xmlns="4011726e-bd25-4e0b-a526-2e95e8612b10" xsi:nil="true"/>
    <TaxCatchAll xmlns="c24288ec-b664-4237-bfbf-b4d897279037" xsi:nil="true"/>
  </documentManagement>
</p:properties>
</file>

<file path=customXml/itemProps1.xml><?xml version="1.0" encoding="utf-8"?>
<ds:datastoreItem xmlns:ds="http://schemas.openxmlformats.org/officeDocument/2006/customXml" ds:itemID="{19CCEF45-A9DC-48F8-BAFA-DB8F79D69B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11726e-bd25-4e0b-a526-2e95e8612b10"/>
    <ds:schemaRef ds:uri="ec8968c3-5d4a-43de-a972-4740945bc29c"/>
    <ds:schemaRef ds:uri="4788d2b0-b4da-4d70-8239-c366d9058929"/>
    <ds:schemaRef ds:uri="bcafdea9-4924-4052-8a69-e8d56af6bd79"/>
    <ds:schemaRef ds:uri="20080a7d-0d05-4ca6-910f-6d4516fe2524"/>
    <ds:schemaRef ds:uri="http://schemas.microsoft.com/sharepoint/v4"/>
    <ds:schemaRef ds:uri="c24288ec-b664-4237-bfbf-b4d8972790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7C4C45B-FBAB-488B-B927-2F24AF6FDE0C}">
  <ds:schemaRefs>
    <ds:schemaRef ds:uri="http://schemas.microsoft.com/sharepoint/v3/contenttype/forms"/>
  </ds:schemaRefs>
</ds:datastoreItem>
</file>

<file path=customXml/itemProps3.xml><?xml version="1.0" encoding="utf-8"?>
<ds:datastoreItem xmlns:ds="http://schemas.openxmlformats.org/officeDocument/2006/customXml" ds:itemID="{260866F7-2D24-423D-83BA-A5545C2A5783}">
  <ds:schemaRefs>
    <ds:schemaRef ds:uri="c24288ec-b664-4237-bfbf-b4d897279037"/>
    <ds:schemaRef ds:uri="ec8968c3-5d4a-43de-a972-4740945bc29c"/>
    <ds:schemaRef ds:uri="4788d2b0-b4da-4d70-8239-c366d9058929"/>
    <ds:schemaRef ds:uri="http://purl.org/dc/elements/1.1/"/>
    <ds:schemaRef ds:uri="http://schemas.microsoft.com/office/2006/metadata/properties"/>
    <ds:schemaRef ds:uri="4011726e-bd25-4e0b-a526-2e95e8612b10"/>
    <ds:schemaRef ds:uri="20080a7d-0d05-4ca6-910f-6d4516fe2524"/>
    <ds:schemaRef ds:uri="http://schemas.microsoft.com/sharepoint/v4"/>
    <ds:schemaRef ds:uri="http://purl.org/dc/terms/"/>
    <ds:schemaRef ds:uri="http://schemas.openxmlformats.org/package/2006/metadata/core-properties"/>
    <ds:schemaRef ds:uri="http://schemas.microsoft.com/office/infopath/2007/PartnerControls"/>
    <ds:schemaRef ds:uri="http://schemas.microsoft.com/office/2006/documentManagement/types"/>
    <ds:schemaRef ds:uri="bcafdea9-4924-4052-8a69-e8d56af6bd79"/>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7044</TotalTime>
  <Words>2946</Words>
  <Application>Microsoft Office PowerPoint</Application>
  <PresentationFormat>ワイド画面</PresentationFormat>
  <Paragraphs>300</Paragraphs>
  <Slides>17</Slides>
  <Notes>1</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17</vt:i4>
      </vt:variant>
    </vt:vector>
  </HeadingPairs>
  <TitlesOfParts>
    <vt:vector size="23" baseType="lpstr">
      <vt:lpstr>游ゴシック</vt:lpstr>
      <vt:lpstr>游ゴシック Light</vt:lpstr>
      <vt:lpstr>Arial</vt:lpstr>
      <vt:lpstr>Segoe UI</vt:lpstr>
      <vt:lpstr>Office テーマ</vt:lpstr>
      <vt:lpstr>think-cell スライド</vt:lpstr>
      <vt:lpstr>Manufacturing Technology  Survey / Assessment Sheet Tutorial</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HONDA R&amp;D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Natsuko Iwasaki (岩崎 夏子)</dc:creator>
  <cp:lastModifiedBy>横森 綾子</cp:lastModifiedBy>
  <cp:revision>405</cp:revision>
  <cp:lastPrinted>2020-09-16T00:27:54Z</cp:lastPrinted>
  <dcterms:created xsi:type="dcterms:W3CDTF">2020-09-10T04:45:36Z</dcterms:created>
  <dcterms:modified xsi:type="dcterms:W3CDTF">2024-07-18T06:53:12Z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0x010100BB3DA934F657D3499BA43BAA5E2FACF4</vt:lpwstr>
  </property>
</Properties>
</file>